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54" r:id="rId2"/>
    <p:sldId id="299" r:id="rId3"/>
    <p:sldId id="342" r:id="rId4"/>
    <p:sldId id="339" r:id="rId5"/>
    <p:sldId id="355" r:id="rId6"/>
    <p:sldId id="314" r:id="rId7"/>
    <p:sldId id="300" r:id="rId8"/>
    <p:sldId id="352" r:id="rId9"/>
    <p:sldId id="353" r:id="rId10"/>
    <p:sldId id="351" r:id="rId11"/>
    <p:sldId id="359" r:id="rId12"/>
    <p:sldId id="360" r:id="rId13"/>
    <p:sldId id="297" r:id="rId14"/>
    <p:sldId id="343" r:id="rId15"/>
    <p:sldId id="347" r:id="rId16"/>
    <p:sldId id="273" r:id="rId17"/>
    <p:sldId id="327" r:id="rId18"/>
    <p:sldId id="362" r:id="rId19"/>
    <p:sldId id="329" r:id="rId20"/>
    <p:sldId id="348" r:id="rId21"/>
    <p:sldId id="298" r:id="rId22"/>
    <p:sldId id="269" r:id="rId23"/>
    <p:sldId id="356" r:id="rId24"/>
    <p:sldId id="272" r:id="rId25"/>
    <p:sldId id="350" r:id="rId26"/>
    <p:sldId id="271" r:id="rId27"/>
    <p:sldId id="277" r:id="rId28"/>
    <p:sldId id="278" r:id="rId29"/>
    <p:sldId id="280" r:id="rId30"/>
    <p:sldId id="328" r:id="rId31"/>
    <p:sldId id="330" r:id="rId32"/>
    <p:sldId id="364" r:id="rId33"/>
    <p:sldId id="363" r:id="rId34"/>
    <p:sldId id="365" r:id="rId35"/>
    <p:sldId id="281" r:id="rId36"/>
    <p:sldId id="304" r:id="rId37"/>
    <p:sldId id="306" r:id="rId38"/>
    <p:sldId id="349" r:id="rId39"/>
    <p:sldId id="307" r:id="rId40"/>
    <p:sldId id="367" r:id="rId41"/>
    <p:sldId id="346" r:id="rId42"/>
    <p:sldId id="310" r:id="rId43"/>
    <p:sldId id="308" r:id="rId44"/>
    <p:sldId id="321" r:id="rId45"/>
    <p:sldId id="337" r:id="rId46"/>
    <p:sldId id="331" r:id="rId47"/>
    <p:sldId id="358" r:id="rId48"/>
    <p:sldId id="361" r:id="rId49"/>
    <p:sldId id="275" r:id="rId5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Chuo" initials="TC" lastIdx="1" clrIdx="0">
    <p:extLst>
      <p:ext uri="{19B8F6BF-5375-455C-9EA6-DF929625EA0E}">
        <p15:presenceInfo xmlns:p15="http://schemas.microsoft.com/office/powerpoint/2012/main" userId="15b04b4c3c86f3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7A7"/>
    <a:srgbClr val="FFCCFF"/>
    <a:srgbClr val="FF00FF"/>
    <a:srgbClr val="FF33CC"/>
    <a:srgbClr val="B7FFFF"/>
    <a:srgbClr val="FFC000"/>
    <a:srgbClr val="7F7F7F"/>
    <a:srgbClr val="FF99FF"/>
    <a:srgbClr val="66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95" autoAdjust="0"/>
    <p:restoredTop sz="97217" autoAdjust="0"/>
  </p:normalViewPr>
  <p:slideViewPr>
    <p:cSldViewPr>
      <p:cViewPr varScale="1">
        <p:scale>
          <a:sx n="133" d="100"/>
          <a:sy n="133" d="100"/>
        </p:scale>
        <p:origin x="13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129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0E928-1E07-4C91-B2ED-4E319EBA1D21}" type="datetimeFigureOut">
              <a:rPr lang="zh-TW" altLang="en-US" smtClean="0"/>
              <a:t>2024/2/18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8C43D-57D4-4451-8E99-3EFAB04CF9EA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41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62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>
                <a:uFillTx/>
              </a:rPr>
              <a:t>44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962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980728"/>
          </a:xfrm>
        </p:spPr>
        <p:txBody>
          <a:bodyPr anchor="ctr"/>
          <a:lstStyle>
            <a:lvl1pPr>
              <a:defRPr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7401"/>
            <a:ext cx="10972800" cy="507342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baseline="0"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 sz="2000">
                <a:latin typeface="+mj-ea"/>
                <a:ea typeface="+mj-ea"/>
                <a:cs typeface="Times New Roman" panose="02020603050405020304" pitchFamily="18" charset="0"/>
              </a:defRPr>
            </a:lvl2pPr>
            <a:lvl3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3pPr>
            <a:lvl4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4pPr>
            <a:lvl5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4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0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332656"/>
            <a:ext cx="7776864" cy="864096"/>
          </a:xfrm>
        </p:spPr>
        <p:txBody>
          <a:bodyPr anchor="ctr"/>
          <a:lstStyle>
            <a:lvl1pPr>
              <a:defRPr>
                <a:latin typeface="Arial Rounded MT Bold" panose="020F0704030504030204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03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980728"/>
          </a:xfrm>
        </p:spPr>
        <p:txBody>
          <a:bodyPr anchor="ctr"/>
          <a:lstStyle>
            <a:lvl1pPr>
              <a:defRPr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84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訂版面配置">
    <p:bg>
      <p:bgPr>
        <a:gradFill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rgbClr val="FFFF00">
                <a:alpha val="1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0" y="2924944"/>
            <a:ext cx="10801200" cy="980728"/>
          </a:xfrm>
        </p:spPr>
        <p:txBody>
          <a:bodyPr anchor="ctr"/>
          <a:lstStyle>
            <a:lvl1pPr>
              <a:lnSpc>
                <a:spcPct val="100000"/>
              </a:lnSpc>
              <a:defRPr sz="6600" b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980728"/>
          </a:xfrm>
        </p:spPr>
        <p:txBody>
          <a:bodyPr anchor="ctr"/>
          <a:lstStyle>
            <a:lvl1pPr>
              <a:defRPr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31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335361" y="6582544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R</a:t>
            </a:r>
            <a:r>
              <a:rPr lang="zh-TW" altLang="en-US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：商業分析實務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(CM512, 2024.02)</a:t>
            </a:r>
            <a:r>
              <a:rPr lang="zh-TW" altLang="en-US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 </a:t>
            </a:r>
            <a:r>
              <a:rPr lang="zh-TW" altLang="en-US" sz="8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中山大學 管理學院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168341" y="6582544"/>
            <a:ext cx="26882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Unit01</a:t>
            </a:r>
            <a:r>
              <a:rPr lang="zh-TW" altLang="en-US" sz="800" kern="12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  <a:cs typeface="+mn-cs"/>
              </a:rPr>
              <a:t> 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P.</a:t>
            </a:r>
            <a:fld id="{97DB3A49-F316-47D1-A5B6-BC112A9BDBF6}" type="slidenum">
              <a:rPr lang="zh-TW" altLang="en-US" sz="80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pPr algn="r"/>
              <a:t>‹#›</a:t>
            </a:fld>
            <a:endParaRPr lang="zh-TW" altLang="en-US" sz="8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8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36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ap2.cm.nsysu.edu.tw/?page_id=5741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ap2.cm.nsysu.edu.tw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ap.cm.nsysu.edu.tw/?page_id=16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ap2.cm.nsysu.edu.tw/?page_id=5741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urses/free-introduction-to-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management/function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cran.rstudio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ap2.cm.nsysu.edu.tw/?page_id=5741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2492896"/>
            <a:ext cx="10972800" cy="980728"/>
          </a:xfrm>
        </p:spPr>
        <p:txBody>
          <a:bodyPr/>
          <a:lstStyle/>
          <a:p>
            <a:r>
              <a:rPr lang="zh-TW" altLang="en-US" sz="4400" b="1" dirty="0"/>
              <a:t>課程</a:t>
            </a:r>
            <a:r>
              <a:rPr lang="zh-TW" altLang="en-US" sz="4400" b="1" dirty="0" smtClean="0"/>
              <a:t>準備事項</a:t>
            </a:r>
            <a:endParaRPr lang="zh-TW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2495600" y="337452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dirty="0" smtClean="0">
                <a:solidFill>
                  <a:srgbClr val="464646"/>
                </a:solidFill>
                <a:latin typeface="+mj-ea"/>
                <a:ea typeface="+mj-ea"/>
              </a:rPr>
              <a:t>  ■  訂閱我們的 </a:t>
            </a:r>
            <a:r>
              <a:rPr lang="en-US" altLang="zh-TW" sz="2800" dirty="0" smtClean="0">
                <a:solidFill>
                  <a:srgbClr val="84C1FF"/>
                </a:solidFill>
                <a:latin typeface="Arial Rounded MT Bold" panose="020F0704030504030204" pitchFamily="34" charset="0"/>
                <a:ea typeface="+mj-ea"/>
              </a:rPr>
              <a:t>YouTube</a:t>
            </a:r>
            <a:r>
              <a:rPr lang="zh-TW" altLang="en-US" sz="2800" dirty="0" smtClean="0">
                <a:solidFill>
                  <a:srgbClr val="84C1FF"/>
                </a:solidFill>
                <a:latin typeface="+mj-ea"/>
                <a:ea typeface="+mj-ea"/>
              </a:rPr>
              <a:t>頻道</a:t>
            </a:r>
            <a:r>
              <a:rPr lang="zh-TW" altLang="en-US" sz="2800" dirty="0" smtClean="0">
                <a:latin typeface="+mj-ea"/>
                <a:ea typeface="+mj-ea"/>
              </a:rPr>
              <a:t/>
            </a:r>
            <a:br>
              <a:rPr lang="zh-TW" altLang="en-US" sz="2800" dirty="0" smtClean="0">
                <a:latin typeface="+mj-ea"/>
                <a:ea typeface="+mj-ea"/>
              </a:rPr>
            </a:br>
            <a:r>
              <a:rPr lang="zh-TW" altLang="en-US" sz="2800" dirty="0" smtClean="0">
                <a:solidFill>
                  <a:srgbClr val="464646"/>
                </a:solidFill>
                <a:latin typeface="+mj-ea"/>
                <a:ea typeface="+mj-ea"/>
              </a:rPr>
              <a:t>  ■  加入本課程的 </a:t>
            </a:r>
            <a:r>
              <a:rPr lang="zh-TW" altLang="en-US" sz="2800" dirty="0" smtClean="0">
                <a:solidFill>
                  <a:srgbClr val="84C1FF"/>
                </a:solidFill>
                <a:latin typeface="+mj-ea"/>
                <a:ea typeface="+mj-ea"/>
              </a:rPr>
              <a:t>臉書群組</a:t>
            </a:r>
            <a:r>
              <a:rPr lang="zh-TW" altLang="en-US" sz="2800" dirty="0" smtClean="0">
                <a:latin typeface="+mj-ea"/>
                <a:ea typeface="+mj-ea"/>
              </a:rPr>
              <a:t/>
            </a:r>
            <a:br>
              <a:rPr lang="zh-TW" altLang="en-US" sz="2800" dirty="0" smtClean="0">
                <a:latin typeface="+mj-ea"/>
                <a:ea typeface="+mj-ea"/>
              </a:rPr>
            </a:br>
            <a:r>
              <a:rPr lang="zh-TW" altLang="en-US" sz="2800" dirty="0" smtClean="0">
                <a:solidFill>
                  <a:srgbClr val="464646"/>
                </a:solidFill>
                <a:latin typeface="+mj-ea"/>
                <a:ea typeface="+mj-ea"/>
              </a:rPr>
              <a:t>  ■  填好 </a:t>
            </a:r>
            <a:r>
              <a:rPr lang="zh-TW" altLang="en-US" sz="2800" dirty="0" smtClean="0">
                <a:solidFill>
                  <a:srgbClr val="84C1FF"/>
                </a:solidFill>
                <a:latin typeface="+mj-ea"/>
                <a:ea typeface="+mj-ea"/>
              </a:rPr>
              <a:t>期初問卷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5520" y="1404065"/>
            <a:ext cx="9495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Arial Rounded MT Bold" panose="020F0704030504030204" pitchFamily="34" charset="0"/>
                <a:hlinkClick r:id="rId2"/>
              </a:rPr>
              <a:t>https://bap2.cm.nsysu.edu.tw/?page_id</a:t>
            </a:r>
            <a:r>
              <a:rPr lang="zh-TW" altLang="en-US" sz="3200" dirty="0" smtClean="0">
                <a:latin typeface="Arial Rounded MT Bold" panose="020F0704030504030204" pitchFamily="34" charset="0"/>
                <a:hlinkClick r:id="rId2"/>
              </a:rPr>
              <a:t>=</a:t>
            </a:r>
            <a:r>
              <a:rPr lang="en-US" altLang="zh-TW" sz="3200" dirty="0" smtClean="0">
                <a:latin typeface="Arial Rounded MT Bold" panose="020F0704030504030204" pitchFamily="34" charset="0"/>
                <a:hlinkClick r:id="rId2"/>
              </a:rPr>
              <a:t>5741</a:t>
            </a:r>
            <a:r>
              <a:rPr lang="zh-TW" altLang="en-US" sz="3200" dirty="0" smtClean="0">
                <a:latin typeface="Arial Rounded MT Bold" panose="020F0704030504030204" pitchFamily="34" charset="0"/>
              </a:rPr>
              <a:t>  </a:t>
            </a:r>
            <a:endParaRPr lang="zh-TW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23392" y="467961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4400" b="1" dirty="0" smtClean="0"/>
              <a:t>課程首頁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23392" y="404664"/>
            <a:ext cx="11089232" cy="99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 smtClean="0"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資料科學 </a:t>
            </a:r>
            <a:r>
              <a:rPr lang="en-US" altLang="zh-TW" sz="4400" b="1" dirty="0" smtClean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</a:t>
            </a:r>
            <a:r>
              <a:rPr lang="zh-TW" altLang="en-US" sz="4400" b="1" dirty="0" smtClean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 商業分析</a:t>
            </a:r>
            <a:endParaRPr lang="en-US" altLang="zh-TW" sz="4400" b="1" dirty="0" smtClean="0"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1922512"/>
            <a:ext cx="5040560" cy="27992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874887"/>
            <a:ext cx="5791727" cy="28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標題 1"/>
          <p:cNvSpPr>
            <a:spLocks noGrp="1"/>
          </p:cNvSpPr>
          <p:nvPr>
            <p:ph type="title"/>
          </p:nvPr>
        </p:nvSpPr>
        <p:spPr>
          <a:xfrm>
            <a:off x="667160" y="613699"/>
            <a:ext cx="10972800" cy="980728"/>
          </a:xfrm>
        </p:spPr>
        <p:txBody>
          <a:bodyPr/>
          <a:lstStyle/>
          <a:p>
            <a:r>
              <a:rPr lang="zh-TW" altLang="en-US" sz="4800" b="1" dirty="0" smtClean="0">
                <a:solidFill>
                  <a:srgbClr val="00B0F0"/>
                </a:solidFill>
                <a:effectLst/>
              </a:rPr>
              <a:t>分析 </a:t>
            </a:r>
            <a:r>
              <a:rPr lang="en-US" altLang="zh-TW" sz="4800" b="1" dirty="0" smtClean="0">
                <a:solidFill>
                  <a:srgbClr val="00B0F0"/>
                </a:solidFill>
                <a:effectLst/>
                <a:sym typeface="Wingdings" panose="05000000000000000000" pitchFamily="2" charset="2"/>
              </a:rPr>
              <a:t> </a:t>
            </a:r>
            <a:r>
              <a:rPr lang="zh-TW" altLang="en-US" sz="4800" b="1" dirty="0" smtClean="0">
                <a:solidFill>
                  <a:srgbClr val="00B0F0"/>
                </a:solidFill>
                <a:effectLst/>
                <a:sym typeface="Wingdings" panose="05000000000000000000" pitchFamily="2" charset="2"/>
              </a:rPr>
              <a:t>模型  </a:t>
            </a:r>
            <a:r>
              <a:rPr lang="en-US" altLang="zh-TW" sz="4800" b="1" dirty="0" smtClean="0">
                <a:solidFill>
                  <a:srgbClr val="C00000"/>
                </a:solidFill>
                <a:effectLst/>
                <a:sym typeface="Wingdings" panose="05000000000000000000" pitchFamily="2" charset="2"/>
              </a:rPr>
              <a:t></a:t>
            </a:r>
            <a:r>
              <a:rPr lang="zh-TW" altLang="en-US" sz="4800" b="1" dirty="0" smtClean="0">
                <a:solidFill>
                  <a:schemeClr val="bg1">
                    <a:lumMod val="65000"/>
                  </a:schemeClr>
                </a:solidFill>
                <a:effectLst/>
                <a:sym typeface="Wingdings" panose="05000000000000000000" pitchFamily="2" charset="2"/>
              </a:rPr>
              <a:t>  </a:t>
            </a:r>
            <a:r>
              <a:rPr lang="zh-TW" altLang="en-US" sz="4800" b="1" dirty="0" smtClean="0">
                <a:solidFill>
                  <a:srgbClr val="92D050"/>
                </a:solidFill>
                <a:effectLst/>
                <a:sym typeface="Wingdings" panose="05000000000000000000" pitchFamily="2" charset="2"/>
              </a:rPr>
              <a:t>模擬 </a:t>
            </a:r>
            <a:r>
              <a:rPr lang="en-US" altLang="zh-TW" sz="4800" b="1" dirty="0" smtClean="0">
                <a:solidFill>
                  <a:srgbClr val="92D050"/>
                </a:solidFill>
                <a:effectLst/>
                <a:sym typeface="Wingdings" panose="05000000000000000000" pitchFamily="2" charset="2"/>
              </a:rPr>
              <a:t></a:t>
            </a:r>
            <a:r>
              <a:rPr lang="zh-TW" altLang="en-US" sz="4800" b="1" dirty="0" smtClean="0">
                <a:solidFill>
                  <a:srgbClr val="92D050"/>
                </a:solidFill>
                <a:effectLst/>
                <a:sym typeface="Wingdings" panose="05000000000000000000" pitchFamily="2" charset="2"/>
              </a:rPr>
              <a:t> 決策</a:t>
            </a:r>
            <a:endParaRPr lang="zh-TW" altLang="en-US" sz="4800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標楷體" panose="03000509000000000000" pitchFamily="65" charset="-120"/>
              </a:rPr>
              <a:t> </a:t>
            </a:r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274505" y="4217881"/>
            <a:ext cx="728269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模型</a:t>
            </a:r>
            <a:endParaRPr lang="en-US" altLang="zh-TW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274505" y="3222698"/>
            <a:ext cx="728269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模型</a:t>
            </a:r>
            <a:endParaRPr lang="en-US" altLang="zh-TW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7" name="五邊形 26"/>
          <p:cNvSpPr/>
          <p:nvPr/>
        </p:nvSpPr>
        <p:spPr>
          <a:xfrm flipV="1">
            <a:off x="1234484" y="3222697"/>
            <a:ext cx="864096" cy="1761094"/>
          </a:xfrm>
          <a:prstGeom prst="homePlate">
            <a:avLst>
              <a:gd name="adj" fmla="val 3004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5903" y="39206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資料</a:t>
            </a:r>
            <a:endParaRPr lang="zh-TW" altLang="en-US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33" name="五邊形 32"/>
          <p:cNvSpPr/>
          <p:nvPr/>
        </p:nvSpPr>
        <p:spPr>
          <a:xfrm flipV="1">
            <a:off x="3143672" y="3367724"/>
            <a:ext cx="1627107" cy="446892"/>
          </a:xfrm>
          <a:prstGeom prst="homePlate">
            <a:avLst>
              <a:gd name="adj" fmla="val 39948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zh-TW" altLang="en-US" b="1">
              <a:solidFill>
                <a:schemeClr val="tx1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6" name="五邊形 35"/>
          <p:cNvSpPr/>
          <p:nvPr/>
        </p:nvSpPr>
        <p:spPr>
          <a:xfrm flipV="1">
            <a:off x="3143672" y="4401687"/>
            <a:ext cx="1627107" cy="369332"/>
          </a:xfrm>
          <a:prstGeom prst="homePlate">
            <a:avLst>
              <a:gd name="adj" fmla="val 39948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endParaRPr lang="zh-TW" altLang="en-US" b="1">
              <a:solidFill>
                <a:schemeClr val="tx1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143671" y="3406504"/>
            <a:ext cx="1396652" cy="36933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</a:rPr>
              <a:t>預測機率</a:t>
            </a:r>
            <a:endParaRPr lang="en-US" altLang="zh-TW" b="1" dirty="0">
              <a:solidFill>
                <a:schemeClr val="tx2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143671" y="4413220"/>
            <a:ext cx="1425353" cy="36933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</a:rPr>
              <a:t>預估數值</a:t>
            </a:r>
            <a:endParaRPr lang="en-US" altLang="zh-TW" b="1" dirty="0">
              <a:solidFill>
                <a:schemeClr val="tx2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31256" y="22474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sz="2400" b="1" dirty="0" smtClean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數據、機器學習</a:t>
            </a:r>
            <a:endParaRPr lang="en-US" altLang="zh-TW" sz="2400" b="1" dirty="0" smtClean="0">
              <a:solidFill>
                <a:srgbClr val="00B0F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人工智慧模型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871864" y="1628800"/>
            <a:ext cx="5702356" cy="5098520"/>
            <a:chOff x="4900104" y="1231125"/>
            <a:chExt cx="5702356" cy="5098520"/>
          </a:xfrm>
        </p:grpSpPr>
        <p:sp>
          <p:nvSpPr>
            <p:cNvPr id="2" name="五邊形 1"/>
            <p:cNvSpPr/>
            <p:nvPr/>
          </p:nvSpPr>
          <p:spPr>
            <a:xfrm rot="5400000" flipV="1">
              <a:off x="5412352" y="1655856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218394" y="1956934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方案一</a:t>
              </a:r>
            </a:p>
          </p:txBody>
        </p:sp>
        <p:sp>
          <p:nvSpPr>
            <p:cNvPr id="13" name="五邊形 12"/>
            <p:cNvSpPr/>
            <p:nvPr/>
          </p:nvSpPr>
          <p:spPr>
            <a:xfrm rot="5400000" flipV="1">
              <a:off x="6829405" y="1655856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635447" y="1956934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方案二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900104" y="2776759"/>
              <a:ext cx="3131372" cy="18093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r>
                <a:rPr lang="zh-TW" altLang="en-US" b="1" dirty="0" smtClean="0">
                  <a:ln w="0"/>
                  <a:solidFill>
                    <a:schemeClr val="accent5"/>
                  </a:solidFill>
                  <a:latin typeface="Arial Black" panose="020B0A04020102020204" pitchFamily="34" charset="0"/>
                  <a:ea typeface="+mj-ea"/>
                </a:rPr>
                <a:t>市場模擬</a:t>
              </a:r>
              <a:endParaRPr lang="en-US" altLang="zh-TW" b="1" dirty="0" smtClean="0">
                <a:ln w="0"/>
                <a:solidFill>
                  <a:schemeClr val="accent5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218393" y="4509120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635446" y="4509120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25" name="五邊形 24"/>
            <p:cNvSpPr/>
            <p:nvPr/>
          </p:nvSpPr>
          <p:spPr>
            <a:xfrm rot="5400000" flipV="1">
              <a:off x="6105752" y="3809122"/>
              <a:ext cx="720079" cy="3131372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900105" y="5147900"/>
              <a:ext cx="313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方案選擇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+</a:t>
              </a:r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 資源</a:t>
              </a:r>
              <a:r>
                <a:rPr lang="zh-TW" altLang="en-US" b="1" dirty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分配</a:t>
              </a:r>
              <a:endParaRPr lang="zh-TW" altLang="en-US" b="1" dirty="0" smtClean="0">
                <a:solidFill>
                  <a:schemeClr val="accent5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29" name="五邊形 28"/>
            <p:cNvSpPr/>
            <p:nvPr/>
          </p:nvSpPr>
          <p:spPr>
            <a:xfrm flipH="1" flipV="1">
              <a:off x="8201990" y="2809781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346006" y="29416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競爭狀況</a:t>
              </a:r>
            </a:p>
          </p:txBody>
        </p:sp>
        <p:sp>
          <p:nvSpPr>
            <p:cNvPr id="30" name="五邊形 29"/>
            <p:cNvSpPr/>
            <p:nvPr/>
          </p:nvSpPr>
          <p:spPr>
            <a:xfrm flipH="1" flipV="1">
              <a:off x="8212472" y="3953015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346006" y="408489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總體經濟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450127" y="123112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作業</a:t>
              </a:r>
              <a:r>
                <a:rPr lang="zh-TW" altLang="en-US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規劃設計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679130" y="1623166"/>
              <a:ext cx="923330" cy="43940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5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商業</a:t>
              </a:r>
              <a:r>
                <a:rPr lang="zh-TW" altLang="en-US" sz="2400" b="1" dirty="0">
                  <a:solidFill>
                    <a:schemeClr val="accent5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思維</a:t>
              </a:r>
              <a:r>
                <a:rPr lang="zh-TW" altLang="en-US" sz="2400" b="1" dirty="0" smtClean="0">
                  <a:solidFill>
                    <a:schemeClr val="accent5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、商管知能、商業模式、商業情境、產業趨勢</a:t>
              </a:r>
              <a:r>
                <a:rPr lang="zh-TW" altLang="en-US" sz="2400" b="1" dirty="0">
                  <a:solidFill>
                    <a:schemeClr val="accent5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</a:t>
              </a:r>
              <a:r>
                <a:rPr lang="zh-TW" altLang="en-US" sz="2400" b="1" dirty="0" smtClean="0">
                  <a:solidFill>
                    <a:schemeClr val="accent5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市場競爭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511196" y="586798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執行效率優化</a:t>
              </a:r>
            </a:p>
          </p:txBody>
        </p:sp>
        <p:pic>
          <p:nvPicPr>
            <p:cNvPr id="32" name="Picture 4" descr="Gears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585" y="3209596"/>
              <a:ext cx="1678545" cy="12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文字方塊 34"/>
          <p:cNvSpPr txBox="1"/>
          <p:nvPr/>
        </p:nvSpPr>
        <p:spPr>
          <a:xfrm>
            <a:off x="550728" y="20403"/>
            <a:ext cx="11089232" cy="75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00B0F0"/>
                </a:solidFill>
                <a:latin typeface="Arial Black" panose="020B0A04020102020204" pitchFamily="34" charset="0"/>
                <a:ea typeface="+mj-ea"/>
              </a:rPr>
              <a:t>資料科學 </a:t>
            </a:r>
            <a:r>
              <a:rPr lang="en-US" altLang="zh-TW" sz="3200" b="1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</a:t>
            </a:r>
            <a:r>
              <a:rPr lang="zh-TW" altLang="en-US" sz="3200" b="1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 </a:t>
            </a:r>
            <a:r>
              <a:rPr lang="zh-TW" altLang="en-US" sz="3200" b="1" dirty="0" smtClean="0">
                <a:solidFill>
                  <a:srgbClr val="92D050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商業分析</a:t>
            </a:r>
            <a:endParaRPr lang="en-US" altLang="zh-TW" sz="3200" b="1" dirty="0" smtClean="0">
              <a:solidFill>
                <a:srgbClr val="92D050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77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ãdata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4148"/>
            <a:ext cx="11720901" cy="6549480"/>
          </a:xfrm>
          <a:prstGeom prst="rect">
            <a:avLst/>
          </a:prstGeom>
          <a:solidFill>
            <a:srgbClr val="0066FF">
              <a:alpha val="20000"/>
            </a:srgbClr>
          </a:solidFill>
          <a:extLst/>
        </p:spPr>
      </p:pic>
      <p:sp>
        <p:nvSpPr>
          <p:cNvPr id="7" name="文字方塊 6"/>
          <p:cNvSpPr txBox="1"/>
          <p:nvPr/>
        </p:nvSpPr>
        <p:spPr>
          <a:xfrm>
            <a:off x="3752226" y="3955703"/>
            <a:ext cx="4724795" cy="769441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pPr algn="ctr"/>
            <a:r>
              <a:rPr lang="zh-TW" altLang="en-US" dirty="0"/>
              <a:t>工具操作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25667" y="1127995"/>
            <a:ext cx="3570208" cy="769441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資料收集</a:t>
            </a:r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整理</a:t>
            </a:r>
            <a:endParaRPr lang="en-US" altLang="zh-TW" sz="4400" b="1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52226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探索</a:t>
            </a:r>
            <a:endParaRPr lang="en-US" sz="4400" b="1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99301" y="283295"/>
            <a:ext cx="2448272" cy="76944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 smtClean="0">
                <a:ln w="12700">
                  <a:solidFill>
                    <a:srgbClr val="9F4444"/>
                  </a:solidFill>
                  <a:prstDash val="solid"/>
                </a:ln>
              </a:rPr>
              <a:t>規劃設計</a:t>
            </a:r>
            <a:endParaRPr lang="en-US" dirty="0">
              <a:ln w="12700">
                <a:solidFill>
                  <a:srgbClr val="9F4444"/>
                </a:solidFill>
                <a:prstDash val="solid"/>
              </a:ln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03652" y="1916832"/>
            <a:ext cx="2448272" cy="76944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 smtClean="0">
                <a:ln w="12700">
                  <a:solidFill>
                    <a:srgbClr val="9F4444"/>
                  </a:solidFill>
                  <a:prstDash val="solid"/>
                </a:ln>
              </a:rPr>
              <a:t>呈現溝通</a:t>
            </a:r>
            <a:endParaRPr lang="en-US" dirty="0">
              <a:ln w="12700">
                <a:solidFill>
                  <a:srgbClr val="9F4444"/>
                </a:solidFill>
                <a:prstDash val="solid"/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408368" y="3545268"/>
            <a:ext cx="861774" cy="237933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vert="eaVert" wrap="squar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solidFill>
                  <a:srgbClr val="FFCCFF"/>
                </a:solidFill>
                <a:latin typeface="Arial Rounded MT Bold" panose="020F0704030504030204" pitchFamily="34" charset="0"/>
                <a:ea typeface="+mj-ea"/>
              </a:rPr>
              <a:t>專業知識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solidFill>
                <a:srgbClr val="FFCCFF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60338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模型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784399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預測</a:t>
            </a:r>
            <a:endParaRPr lang="zh-TW" alt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模擬</a:t>
            </a:r>
            <a:endParaRPr lang="zh-TW" alt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33372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優化</a:t>
            </a:r>
            <a:endParaRPr lang="zh-TW" alt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416480" y="165284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策略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16480" y="1085835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行銷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416480" y="2020505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財務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416480" y="2927575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會計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416480" y="3853922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人資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416480" y="4780269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作業</a:t>
            </a:r>
            <a:endParaRPr lang="en-US" sz="4400" b="1" dirty="0" smtClean="0">
              <a:ln w="12700">
                <a:solidFill>
                  <a:srgbClr val="00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416480" y="5706616"/>
            <a:ext cx="1440160" cy="769441"/>
          </a:xfrm>
          <a:prstGeom prst="rect">
            <a:avLst/>
          </a:prstGeom>
          <a:solidFill>
            <a:srgbClr val="0066FF">
              <a:alpha val="2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00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/>
              <a:t>服務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99301" y="3076440"/>
            <a:ext cx="2448312" cy="76944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9F4444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 smtClean="0"/>
              <a:t>商業情境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9376" y="2060848"/>
            <a:ext cx="110892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為何要學</a:t>
            </a:r>
            <a:r>
              <a:rPr lang="en-US" altLang="zh-TW" sz="6600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R</a:t>
            </a:r>
            <a:r>
              <a:rPr lang="zh-TW" altLang="en-US" sz="6000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語言</a:t>
            </a:r>
            <a:endParaRPr lang="en-US" altLang="zh-TW" sz="6000" dirty="0" smtClean="0">
              <a:solidFill>
                <a:schemeClr val="accent2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dirty="0" smtClean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Why R ?</a:t>
            </a:r>
            <a:endParaRPr lang="en-US" sz="3600" dirty="0" smtClean="0">
              <a:solidFill>
                <a:schemeClr val="accent2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43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54" y="2852936"/>
            <a:ext cx="5976664" cy="331704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192789" y="3675476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</p:spPr>
        <p:txBody>
          <a:bodyPr vert="horz"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預測數值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252129" y="3384575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75FF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 smtClean="0">
                <a:solidFill>
                  <a:srgbClr val="FF00FF"/>
                </a:solidFill>
              </a:rPr>
              <a:t>預測機率</a:t>
            </a:r>
            <a:endParaRPr lang="zh-TW" altLang="en-US" sz="2400" dirty="0">
              <a:solidFill>
                <a:srgbClr val="FF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99975" y="5301208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A66BD3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rgbClr val="7030A0"/>
                </a:solidFill>
              </a:rPr>
              <a:t>集群分析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504631" y="5157192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FF00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 smtClean="0">
                <a:solidFill>
                  <a:schemeClr val="accent2"/>
                </a:solidFill>
              </a:rPr>
              <a:t>尺度縮減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991544" y="2204864"/>
            <a:ext cx="8228795" cy="4109941"/>
          </a:xfrm>
          <a:prstGeom prst="roundRect">
            <a:avLst/>
          </a:prstGeom>
          <a:solidFill>
            <a:srgbClr val="A7A7A7">
              <a:alpha val="20000"/>
            </a:srgb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87545" y="287779"/>
            <a:ext cx="1200329" cy="5904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66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資料分析方法</a:t>
            </a:r>
            <a:endParaRPr lang="zh-TW" altLang="en-US" sz="66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13" y="190440"/>
            <a:ext cx="1936943" cy="29406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39" y="1403703"/>
            <a:ext cx="1836404" cy="18364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86" y="-190940"/>
            <a:ext cx="6005618" cy="427002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6" y="2711871"/>
            <a:ext cx="1415444" cy="145476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2" y="4308111"/>
            <a:ext cx="1415444" cy="145476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73" y="4411360"/>
            <a:ext cx="1415444" cy="145476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43" y="3423207"/>
            <a:ext cx="1415444" cy="14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mber-of-submitted-packages-to-CR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268760"/>
            <a:ext cx="8952020" cy="503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215680" y="332656"/>
            <a:ext cx="5432991" cy="749180"/>
            <a:chOff x="2319193" y="2760820"/>
            <a:chExt cx="5432991" cy="749180"/>
          </a:xfrm>
        </p:grpSpPr>
        <p:pic>
          <p:nvPicPr>
            <p:cNvPr id="7" name="Picture 10" descr="ç¸éåç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345" y="2766646"/>
              <a:ext cx="1255722" cy="743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標題 1"/>
            <p:cNvSpPr txBox="1">
              <a:spLocks/>
            </p:cNvSpPr>
            <p:nvPr/>
          </p:nvSpPr>
          <p:spPr>
            <a:xfrm>
              <a:off x="5055497" y="2760820"/>
              <a:ext cx="2696687" cy="689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36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2800" dirty="0" smtClean="0">
                  <a:latin typeface="Arial Black" panose="020B0A04020102020204" pitchFamily="34" charset="0"/>
                </a:rPr>
                <a:t>Packages</a:t>
              </a:r>
              <a:endParaRPr lang="en-US" sz="2800" dirty="0">
                <a:latin typeface="Arial Black" panose="020B0A04020102020204" pitchFamily="34" charset="0"/>
              </a:endParaRPr>
            </a:p>
          </p:txBody>
        </p:sp>
        <p:sp>
          <p:nvSpPr>
            <p:cNvPr id="9" name="標題 1"/>
            <p:cNvSpPr txBox="1">
              <a:spLocks/>
            </p:cNvSpPr>
            <p:nvPr/>
          </p:nvSpPr>
          <p:spPr>
            <a:xfrm>
              <a:off x="2319193" y="2765876"/>
              <a:ext cx="2192631" cy="689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36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TW" sz="2800" dirty="0" smtClean="0">
                  <a:latin typeface="Arial Black" panose="020B0A04020102020204" pitchFamily="34" charset="0"/>
                </a:rPr>
                <a:t>~20,000</a:t>
              </a:r>
              <a:endParaRPr lang="en-US" sz="2800" baseline="300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2420888"/>
            <a:ext cx="444577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notebookãçåçæå°çµæ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4" y="2677562"/>
            <a:ext cx="2521262" cy="2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ãRStudio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561397"/>
            <a:ext cx="3888432" cy="28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圖說文字 5"/>
          <p:cNvSpPr/>
          <p:nvPr/>
        </p:nvSpPr>
        <p:spPr>
          <a:xfrm>
            <a:off x="7104112" y="1412776"/>
            <a:ext cx="4176464" cy="3168352"/>
          </a:xfrm>
          <a:prstGeom prst="wedgeRectCallout">
            <a:avLst>
              <a:gd name="adj1" fmla="val -66799"/>
              <a:gd name="adj2" fmla="val 21534"/>
            </a:avLst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ç¸éåç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3284984"/>
            <a:ext cx="1262917" cy="7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4190881" y="5556131"/>
            <a:ext cx="3057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u="sng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內部資源</a:t>
            </a:r>
            <a:endParaRPr lang="en-US" altLang="zh-TW" b="1" u="sng" dirty="0" smtClean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大資料運算叢集、深度學習主機</a:t>
            </a:r>
            <a:endParaRPr lang="en-US" altLang="zh-TW" sz="1600" dirty="0" smtClean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59496" y="1723907"/>
            <a:ext cx="2412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u="sng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大資料 ◆ 雲端資源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26" name="雲朵形圖說文字 25"/>
          <p:cNvSpPr/>
          <p:nvPr/>
        </p:nvSpPr>
        <p:spPr>
          <a:xfrm>
            <a:off x="821068" y="1368308"/>
            <a:ext cx="3744416" cy="2291995"/>
          </a:xfrm>
          <a:prstGeom prst="cloudCallout">
            <a:avLst>
              <a:gd name="adj1" fmla="val 59758"/>
              <a:gd name="adj2" fmla="val 39446"/>
            </a:avLst>
          </a:prstGeom>
          <a:noFill/>
          <a:ln w="57150">
            <a:solidFill>
              <a:srgbClr val="B7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1032" name="Picture 8" descr="ãwww icon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9" y="3059917"/>
            <a:ext cx="1775848" cy="17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2209177" y="21757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開放資料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50958" y="21757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開源軟體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67396" y="21757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線上課程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95708" y="25576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數字媒體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08694" y="29800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網路工具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60498" y="25576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免費資源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4417364" y="5191522"/>
            <a:ext cx="2542732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5659583" y="4865813"/>
            <a:ext cx="8384" cy="3280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73193" y="5181762"/>
            <a:ext cx="8384" cy="3280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H="1" flipV="1">
            <a:off x="6672064" y="5181762"/>
            <a:ext cx="8384" cy="3280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853794" y="4729749"/>
            <a:ext cx="34267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資源：</a:t>
            </a:r>
            <a:r>
              <a:rPr lang="zh-TW" altLang="en-US" sz="1600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接取、收集、整</a:t>
            </a:r>
            <a:r>
              <a:rPr lang="zh-TW" altLang="en-US" sz="1600" dirty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</a:t>
            </a:r>
            <a:endParaRPr lang="en-US" altLang="zh-TW" sz="1600" dirty="0" smtClean="0">
              <a:solidFill>
                <a:srgbClr val="FF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資料：</a:t>
            </a:r>
            <a:r>
              <a:rPr lang="zh-TW" altLang="en-US" sz="1600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探索、分析、模型、預測</a:t>
            </a:r>
            <a:endParaRPr lang="en-US" altLang="zh-TW" sz="1600" dirty="0" smtClean="0">
              <a:solidFill>
                <a:srgbClr val="FF00FF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策略：</a:t>
            </a:r>
            <a:r>
              <a:rPr lang="zh-TW" altLang="en-US" sz="1600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規劃、模擬、優化、決策</a:t>
            </a:r>
            <a:endParaRPr lang="en-US" altLang="zh-TW" sz="1600" dirty="0" smtClean="0">
              <a:solidFill>
                <a:srgbClr val="FF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視覺化：</a:t>
            </a:r>
            <a:r>
              <a:rPr lang="zh-TW" altLang="en-US" sz="1600" dirty="0" smtClean="0">
                <a:solidFill>
                  <a:srgbClr val="FF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分享、互動、管理、溝通</a:t>
            </a:r>
            <a:endParaRPr lang="en-US" altLang="zh-TW" sz="1600" dirty="0" smtClean="0">
              <a:solidFill>
                <a:srgbClr val="FF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67395" y="25576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開發社群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0" name="標題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400" dirty="0" smtClean="0">
                <a:latin typeface="Arial Black" panose="020B0A04020102020204" pitchFamily="34" charset="0"/>
              </a:rPr>
              <a:t>Why Learning </a:t>
            </a:r>
            <a:r>
              <a:rPr lang="en-US" sz="4400" dirty="0" smtClean="0">
                <a:latin typeface="Arial Black" panose="020B0A04020102020204" pitchFamily="34" charset="0"/>
              </a:rPr>
              <a:t>R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cxnSp>
        <p:nvCxnSpPr>
          <p:cNvPr id="42" name="直線接點 41"/>
          <p:cNvCxnSpPr/>
          <p:nvPr/>
        </p:nvCxnSpPr>
        <p:spPr>
          <a:xfrm flipH="1" flipV="1">
            <a:off x="4812536" y="5181761"/>
            <a:ext cx="8384" cy="328095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249252" y="1268760"/>
            <a:ext cx="9721079" cy="4896544"/>
            <a:chOff x="263352" y="119880"/>
            <a:chExt cx="11720901" cy="6549480"/>
          </a:xfrm>
        </p:grpSpPr>
        <p:pic>
          <p:nvPicPr>
            <p:cNvPr id="4" name="Picture 8" descr="ãdataãçåçæå°çµæ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52" y="119880"/>
              <a:ext cx="11720901" cy="65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992224" y="3281652"/>
              <a:ext cx="2448272" cy="864514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工具操作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428978" y="2336403"/>
              <a:ext cx="2449210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資料收集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168008" y="5596875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預測模擬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03712" y="5596875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資料分析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015880" y="2505310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規劃設計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72065" y="248488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呈現溝通</a:t>
              </a:r>
              <a:endPara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595544" y="3624911"/>
              <a:ext cx="890622" cy="26591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3600" b="1" dirty="0" smtClean="0">
                  <a:ln w="12700">
                    <a:solidFill>
                      <a:srgbClr val="FF33CC"/>
                    </a:solidFill>
                    <a:prstDash val="solid"/>
                  </a:ln>
                  <a:solidFill>
                    <a:srgbClr val="FFCCFF"/>
                  </a:solidFill>
                  <a:latin typeface="Arial Rounded MT Bold" panose="020F0704030504030204" pitchFamily="34" charset="0"/>
                  <a:ea typeface="+mj-ea"/>
                </a:rPr>
                <a:t>專業知識</a:t>
              </a:r>
              <a:endParaRPr lang="en-US" sz="3600" b="1" dirty="0" smtClean="0">
                <a:ln w="12700">
                  <a:solidFill>
                    <a:srgbClr val="FF33CC"/>
                  </a:solidFill>
                  <a:prstDash val="solid"/>
                </a:ln>
                <a:solidFill>
                  <a:srgbClr val="FFCCFF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</p:grp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79376" y="267029"/>
            <a:ext cx="11153479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400" dirty="0" smtClean="0">
                <a:latin typeface="Arial Black" panose="020B0A04020102020204" pitchFamily="34" charset="0"/>
              </a:rPr>
              <a:t>R: </a:t>
            </a:r>
            <a:r>
              <a:rPr lang="en-US" sz="4400" dirty="0" smtClean="0">
                <a:latin typeface="Arial Black" panose="020B0A04020102020204" pitchFamily="34" charset="0"/>
              </a:rPr>
              <a:t>as a Bridge that </a:t>
            </a:r>
            <a:r>
              <a:rPr lang="en-US" altLang="zh-TW" sz="4400" dirty="0" smtClean="0">
                <a:latin typeface="Arial Black" panose="020B0A04020102020204" pitchFamily="34" charset="0"/>
              </a:rPr>
              <a:t>Connect …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 txBox="1">
            <a:spLocks noGrp="1"/>
          </p:cNvSpPr>
          <p:nvPr>
            <p:ph type="title"/>
          </p:nvPr>
        </p:nvSpPr>
        <p:spPr>
          <a:xfrm>
            <a:off x="695400" y="2353479"/>
            <a:ext cx="1080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j-ea"/>
              </a:rPr>
              <a:t>中山管院</a:t>
            </a:r>
            <a:endParaRPr lang="en-US" altLang="zh-TW" sz="6600" b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ea typeface="+mj-ea"/>
            </a:endParaRPr>
          </a:p>
          <a:p>
            <a:pPr algn="ctr"/>
            <a:r>
              <a:rPr lang="zh-TW" altLang="en-US" sz="66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j-ea"/>
              </a:rPr>
              <a:t>商業</a:t>
            </a:r>
            <a:r>
              <a:rPr lang="zh-TW" altLang="en-US" sz="66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j-ea"/>
              </a:rPr>
              <a:t>大</a:t>
            </a:r>
            <a:r>
              <a:rPr lang="zh-TW" altLang="en-US" sz="66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+mj-ea"/>
              </a:rPr>
              <a:t>數據平台</a:t>
            </a:r>
            <a:endParaRPr lang="en-US" altLang="zh-TW" sz="6600" b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509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1" y="404664"/>
            <a:ext cx="10972800" cy="980728"/>
          </a:xfrm>
        </p:spPr>
        <p:txBody>
          <a:bodyPr/>
          <a:lstStyle/>
          <a:p>
            <a:r>
              <a:rPr lang="zh-TW" altLang="en-US" sz="4800" b="1" dirty="0" smtClean="0"/>
              <a:t>商業大資料平臺網站</a:t>
            </a:r>
            <a:endParaRPr lang="en-US" sz="4800" b="1" dirty="0"/>
          </a:p>
        </p:txBody>
      </p:sp>
      <p:sp>
        <p:nvSpPr>
          <p:cNvPr id="9" name="矩形 8"/>
          <p:cNvSpPr/>
          <p:nvPr/>
        </p:nvSpPr>
        <p:spPr>
          <a:xfrm>
            <a:off x="4332596" y="5805264"/>
            <a:ext cx="3935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hlinkClick r:id="rId2"/>
              </a:rPr>
              <a:t>https://</a:t>
            </a:r>
            <a:r>
              <a:rPr lang="en-US" sz="2000" dirty="0" smtClean="0">
                <a:latin typeface="Arial Rounded MT Bold" panose="020F0704030504030204" pitchFamily="34" charset="0"/>
                <a:hlinkClick r:id="rId2"/>
              </a:rPr>
              <a:t>bap</a:t>
            </a:r>
            <a:r>
              <a:rPr lang="en-US" altLang="zh-TW" sz="2000" dirty="0" smtClean="0">
                <a:latin typeface="Arial Rounded MT Bold" panose="020F0704030504030204" pitchFamily="34" charset="0"/>
                <a:hlinkClick r:id="rId2"/>
              </a:rPr>
              <a:t>2</a:t>
            </a:r>
            <a:r>
              <a:rPr lang="en-US" sz="2000" dirty="0" smtClean="0">
                <a:latin typeface="Arial Rounded MT Bold" panose="020F0704030504030204" pitchFamily="34" charset="0"/>
                <a:hlinkClick r:id="rId2"/>
              </a:rPr>
              <a:t>.cm.nsysu.edu.tw</a:t>
            </a:r>
            <a:r>
              <a:rPr lang="en-US" sz="2000" dirty="0">
                <a:latin typeface="Arial Rounded MT Bold" panose="020F0704030504030204" pitchFamily="34" charset="0"/>
                <a:hlinkClick r:id="rId2"/>
              </a:rPr>
              <a:t>/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484784"/>
            <a:ext cx="8761428" cy="399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74682" y="757084"/>
            <a:ext cx="1033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u="sng" dirty="0" smtClean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R</a:t>
            </a:r>
            <a:r>
              <a:rPr lang="zh-TW" altLang="en-US" sz="3600" u="sng" dirty="0" smtClean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  <a:r>
              <a:rPr lang="zh-TW" altLang="en-US" sz="3600" u="sng" dirty="0" smtClean="0">
                <a:solidFill>
                  <a:schemeClr val="accent1"/>
                </a:solidFill>
                <a:ea typeface="標楷體" panose="03000509000000000000" pitchFamily="65" charset="-120"/>
              </a:rPr>
              <a:t>商業</a:t>
            </a:r>
            <a:r>
              <a:rPr lang="zh-TW" altLang="en-US" sz="3600" u="sng" dirty="0">
                <a:solidFill>
                  <a:schemeClr val="accent1"/>
                </a:solidFill>
                <a:ea typeface="標楷體" panose="03000509000000000000" pitchFamily="65" charset="-120"/>
              </a:rPr>
              <a:t>分析</a:t>
            </a:r>
            <a:r>
              <a:rPr lang="zh-TW" altLang="en-US" sz="3600" u="sng" dirty="0" smtClean="0">
                <a:solidFill>
                  <a:schemeClr val="accent1"/>
                </a:solidFill>
                <a:ea typeface="標楷體" panose="03000509000000000000" pitchFamily="65" charset="-120"/>
              </a:rPr>
              <a:t>實務 </a:t>
            </a:r>
            <a:r>
              <a:rPr lang="en-US" altLang="zh-TW" sz="3200" u="sng" dirty="0" smtClean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(CM512, 2024.02)</a:t>
            </a:r>
          </a:p>
          <a:p>
            <a:pPr lvl="0" algn="ctr"/>
            <a:r>
              <a:rPr lang="zh-TW" altLang="en-US" dirty="0" smtClean="0">
                <a:solidFill>
                  <a:srgbClr val="6076B4"/>
                </a:solidFill>
                <a:ea typeface="標楷體" panose="03000509000000000000" pitchFamily="65" charset="-120"/>
              </a:rPr>
              <a:t>國立中山大學 管理學院</a:t>
            </a:r>
            <a:endParaRPr lang="en-US" altLang="zh-TW" dirty="0" smtClean="0">
              <a:solidFill>
                <a:srgbClr val="6076B4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74682" y="2773308"/>
            <a:ext cx="1033388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2800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第一單元</a:t>
            </a:r>
            <a:endParaRPr lang="en-US" altLang="zh-TW" sz="2800" dirty="0" smtClean="0">
              <a:solidFill>
                <a:schemeClr val="accent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zh-TW" altLang="en-US" sz="4000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課程簡介：</a:t>
            </a:r>
            <a:r>
              <a:rPr lang="zh-TW" altLang="en-US" sz="4000" dirty="0" smtClean="0">
                <a:solidFill>
                  <a:schemeClr val="accent1"/>
                </a:solidFill>
                <a:ea typeface="標楷體" panose="03000509000000000000" pitchFamily="65" charset="-120"/>
              </a:rPr>
              <a:t>商業數據分析 </a:t>
            </a:r>
            <a:r>
              <a:rPr lang="en-US" altLang="zh-TW" sz="4000" dirty="0" smtClean="0">
                <a:solidFill>
                  <a:schemeClr val="accent1"/>
                </a:solidFill>
                <a:latin typeface="Arial Black" panose="020B0A04020102020204" pitchFamily="34" charset="0"/>
                <a:ea typeface="標楷體" panose="03000509000000000000" pitchFamily="65" charset="-120"/>
              </a:rPr>
              <a:t>in 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96484" y="5581620"/>
            <a:ext cx="993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卓</a:t>
            </a:r>
            <a:r>
              <a:rPr lang="zh-TW" altLang="en-US" dirty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雍然 </a:t>
            </a:r>
            <a:r>
              <a:rPr lang="zh-TW" altLang="en-US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中山大學 管理學術研究中心</a:t>
            </a:r>
            <a:endParaRPr lang="en-US" altLang="zh-TW" dirty="0">
              <a:solidFill>
                <a:schemeClr val="accent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dirty="0" smtClean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tonychuo@mail.nsysu.edu.tw</a:t>
            </a:r>
          </a:p>
        </p:txBody>
      </p:sp>
    </p:spTree>
    <p:extLst>
      <p:ext uri="{BB962C8B-B14F-4D97-AF65-F5344CB8AC3E}">
        <p14:creationId xmlns:p14="http://schemas.microsoft.com/office/powerpoint/2010/main" val="20639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4294967295"/>
          </p:nvPr>
        </p:nvSpPr>
        <p:spPr>
          <a:xfrm>
            <a:off x="143340" y="6520260"/>
            <a:ext cx="2784309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商務資料分析 暑期課程 </a:t>
            </a:r>
            <a:r>
              <a:rPr lang="en-US" altLang="zh-TW" dirty="0" smtClean="0"/>
              <a:t>2017</a:t>
            </a:r>
            <a:endParaRPr lang="en-US" dirty="0"/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79" y="1371399"/>
            <a:ext cx="8013020" cy="486591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19736" y="1124744"/>
            <a:ext cx="532562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 Rounded MT Bold" panose="020F0704030504030204" pitchFamily="34" charset="0"/>
                <a:ea typeface="+mj-ea"/>
              </a:rPr>
              <a:t>https://bap2.cm.nsysu.edu.tw</a:t>
            </a:r>
          </a:p>
        </p:txBody>
      </p:sp>
      <p:sp>
        <p:nvSpPr>
          <p:cNvPr id="6" name="矩形 5"/>
          <p:cNvSpPr/>
          <p:nvPr/>
        </p:nvSpPr>
        <p:spPr>
          <a:xfrm>
            <a:off x="5375920" y="3027583"/>
            <a:ext cx="4104456" cy="3096345"/>
          </a:xfrm>
          <a:prstGeom prst="rect">
            <a:avLst/>
          </a:prstGeom>
          <a:solidFill>
            <a:srgbClr val="FFFF99">
              <a:alpha val="74902"/>
            </a:srgbClr>
          </a:solidFill>
          <a:ln w="190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Lower Entrance Barrier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408" y="3027582"/>
            <a:ext cx="3528392" cy="3096345"/>
          </a:xfrm>
          <a:prstGeom prst="rect">
            <a:avLst/>
          </a:prstGeom>
          <a:solidFill>
            <a:srgbClr val="FFFF99">
              <a:alpha val="74902"/>
            </a:srgbClr>
          </a:solidFill>
          <a:ln w="190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Access Open Resource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5480" y="341802"/>
            <a:ext cx="943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Our Big Data Business Analytics Platform</a:t>
            </a:r>
            <a:endParaRPr lang="en-US" sz="3200" dirty="0">
              <a:solidFill>
                <a:schemeClr val="accent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7408" y="1629491"/>
            <a:ext cx="9649072" cy="889941"/>
          </a:xfrm>
          <a:prstGeom prst="rect">
            <a:avLst/>
          </a:prstGeom>
          <a:solidFill>
            <a:srgbClr val="FFFF99">
              <a:alpha val="74902"/>
            </a:srgbClr>
          </a:solidFill>
          <a:ln w="190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High Level Interface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69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9376" y="1916832"/>
            <a:ext cx="110892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600" dirty="0" smtClean="0">
                <a:latin typeface="Arial Black" panose="020B0A04020102020204" pitchFamily="34" charset="0"/>
                <a:ea typeface="+mj-ea"/>
              </a:rPr>
              <a:t>R</a:t>
            </a:r>
            <a:r>
              <a:rPr lang="zh-TW" altLang="en-US" sz="6000" dirty="0" smtClean="0">
                <a:latin typeface="Arial Black" panose="020B0A04020102020204" pitchFamily="34" charset="0"/>
                <a:ea typeface="+mj-ea"/>
              </a:rPr>
              <a:t>語言簡介</a:t>
            </a:r>
            <a:endParaRPr lang="en-US" altLang="zh-TW" sz="6000" dirty="0" smtClean="0">
              <a:latin typeface="Arial Black" panose="020B0A04020102020204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dirty="0" smtClean="0">
                <a:latin typeface="Arial Black" panose="020B0A04020102020204" pitchFamily="34" charset="0"/>
                <a:ea typeface="+mj-ea"/>
              </a:rPr>
              <a:t>Introduction to R</a:t>
            </a:r>
            <a:endParaRPr lang="en-US" sz="3600" dirty="0" smtClean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99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base R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55" y="2001025"/>
            <a:ext cx="5592621" cy="419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RStudio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70" y="2046772"/>
            <a:ext cx="5577853" cy="41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 smtClean="0">
                <a:latin typeface="Arial Black" panose="020B0A04020102020204" pitchFamily="34" charset="0"/>
              </a:rPr>
              <a:t>R</a:t>
            </a: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zh-TW" altLang="en-US" sz="5400" b="1" dirty="0" smtClean="0">
                <a:latin typeface="Arial Black" panose="020B0A04020102020204" pitchFamily="34" charset="0"/>
              </a:rPr>
              <a:t>基本軟體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87355" y="1556792"/>
            <a:ext cx="5592621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latin typeface="Arial Black" panose="020B0A04020102020204" pitchFamily="34" charset="0"/>
              </a:rPr>
              <a:t>Base 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384032" y="1584537"/>
            <a:ext cx="5320497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latin typeface="Arial Black" panose="020B0A04020102020204" pitchFamily="34" charset="0"/>
              </a:rPr>
              <a:t>RStudio </a:t>
            </a:r>
            <a:r>
              <a:rPr lang="en-US" sz="2400" dirty="0" smtClean="0">
                <a:latin typeface="Arial Black" panose="020B0A04020102020204" pitchFamily="34" charset="0"/>
              </a:rPr>
              <a:t>IDE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3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16938" y="241219"/>
            <a:ext cx="8784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物件導向的互動式資料運算環境</a:t>
            </a:r>
            <a:endParaRPr lang="en-US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72636"/>
            <a:ext cx="1765554" cy="10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12173449" cy="492644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344" y="4869160"/>
            <a:ext cx="11521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寫程式：</a:t>
            </a:r>
            <a:endParaRPr lang="en-US" altLang="zh-TW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使用運算式定義或改變資料物件的過程</a:t>
            </a:r>
            <a:endParaRPr 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1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908720"/>
            <a:ext cx="8784976" cy="55696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91543" y="116632"/>
            <a:ext cx="781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2"/>
                </a:solidFill>
                <a:latin typeface="Arial Black" panose="020B0A04020102020204" pitchFamily="34" charset="0"/>
                <a:ea typeface="標楷體" panose="03000509000000000000" pitchFamily="65" charset="-120"/>
              </a:rPr>
              <a:t>RStudio</a:t>
            </a:r>
            <a:r>
              <a:rPr lang="en-US" altLang="zh-TW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8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操作介面</a:t>
            </a:r>
            <a:endParaRPr lang="en-US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9656" y="2145079"/>
            <a:ext cx="2232248" cy="95265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程式區</a:t>
            </a:r>
            <a:endParaRPr lang="en-US"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9656" y="4521343"/>
            <a:ext cx="2232248" cy="95265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指令區</a:t>
            </a:r>
            <a:endParaRPr lang="en-US"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88088" y="4521343"/>
            <a:ext cx="2232248" cy="95265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檔案區</a:t>
            </a:r>
            <a:endParaRPr lang="en-US"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88088" y="2173228"/>
            <a:ext cx="2232248" cy="95265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物件區</a:t>
            </a:r>
            <a:endParaRPr lang="en-US"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9018" y="547399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繪圖輸出、線上說明</a:t>
            </a:r>
            <a:endParaRPr 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4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241686"/>
            <a:ext cx="10972800" cy="980728"/>
          </a:xfrm>
        </p:spPr>
        <p:txBody>
          <a:bodyPr/>
          <a:lstStyle/>
          <a:p>
            <a:r>
              <a:rPr lang="en-US" altLang="zh-TW" sz="4400" dirty="0" smtClean="0"/>
              <a:t>A Simple Example</a:t>
            </a:r>
            <a:endParaRPr lang="zh-TW" altLang="en-US" sz="440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4294967295"/>
          </p:nvPr>
        </p:nvSpPr>
        <p:spPr>
          <a:xfrm>
            <a:off x="143340" y="6520260"/>
            <a:ext cx="2784309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商務資料分析 暑期課程 </a:t>
            </a:r>
            <a:r>
              <a:rPr lang="en-US" altLang="zh-TW" dirty="0" smtClean="0"/>
              <a:t>2017</a:t>
            </a:r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62720" y="173865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Outcomes: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62720" y="2319263"/>
            <a:ext cx="1871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Probability: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62720" y="2895327"/>
            <a:ext cx="1217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Payoff: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52706" y="1738654"/>
            <a:ext cx="40588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A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2481" y="2319263"/>
            <a:ext cx="64633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0.5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80571" y="2895327"/>
            <a:ext cx="55015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50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55018" y="1738654"/>
            <a:ext cx="40588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B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34793" y="2319263"/>
            <a:ext cx="646331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0.3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40216" y="2895327"/>
            <a:ext cx="83548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-100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641460" y="1738654"/>
            <a:ext cx="4122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C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4441" y="2319263"/>
            <a:ext cx="64633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0.2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572531" y="2895327"/>
            <a:ext cx="55015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80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304854" y="4797152"/>
            <a:ext cx="8058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Business</a:t>
            </a:r>
            <a:r>
              <a:rPr lang="zh-TW" altLang="en-US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  <a:r>
              <a:rPr lang="en-US" altLang="zh-TW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Making Decision in Uncertainty</a:t>
            </a:r>
            <a:endParaRPr lang="en-US" altLang="zh-TW" sz="2400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Analytics</a:t>
            </a:r>
            <a:r>
              <a:rPr lang="zh-TW" altLang="en-US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  <a:r>
              <a:rPr lang="en-US" altLang="zh-TW" sz="24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Evaluate Uncertainty, Estimate Outcomes</a:t>
            </a:r>
            <a:endParaRPr lang="zh-TW" altLang="en-US" sz="2400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014448" y="1740638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Arial Rounded MT Bold" panose="020F0704030504030204" pitchFamily="34" charset="0"/>
                <a:ea typeface="+mj-ea"/>
              </a:rPr>
              <a:t>Cost : 60</a:t>
            </a:r>
            <a:endParaRPr lang="zh-TW" altLang="en-US" sz="2400" b="1" dirty="0" smtClean="0">
              <a:latin typeface="Arial Rounded MT Bold" panose="020F070403050403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880571" y="3928410"/>
                <a:ext cx="3418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sz="2400" b="1" dirty="0" smtClean="0">
                    <a:ea typeface="+mj-ea"/>
                  </a:rPr>
                  <a:t>期望值：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+mj-ea"/>
                      </a:rPr>
                      <m:t>𝝅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2400" b="1" dirty="0" smtClean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1" y="3928410"/>
                <a:ext cx="3418042" cy="369332"/>
              </a:xfrm>
              <a:prstGeom prst="rect">
                <a:avLst/>
              </a:prstGeom>
              <a:blipFill>
                <a:blip r:embed="rId2"/>
                <a:stretch>
                  <a:fillRect l="-5536" t="-172131" r="-1071" b="-257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4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75520" y="404664"/>
            <a:ext cx="8352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物件導向的互動式資料運算環境</a:t>
            </a:r>
            <a:endParaRPr lang="en-US" sz="4400" dirty="0" smtClean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408" y="1556792"/>
            <a:ext cx="1058517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每一份資料都是一個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物件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(object)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每一段程式都是一個由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物件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、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運算子號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(operator)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和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功能 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(function)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所組合而成的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運算式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(expression)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在指令區輸入一個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運算式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，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R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就馬上會算出它的結果；也可以在程式區先編輯好一串運算式，將它們儲存成一個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程式檔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，以方便修改或重複執行</a:t>
            </a:r>
            <a:endParaRPr lang="en-US" altLang="zh-TW" sz="22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運算的結果也是一個物件，它可以直接顯示在指令區或儲存在另一個物件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(name)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裡面，有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的物件才能被繼續運算</a:t>
            </a:r>
            <a:endParaRPr lang="en-US" altLang="zh-TW" sz="22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物件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可以</a:t>
            </a:r>
            <a:r>
              <a:rPr lang="zh-TW" altLang="en-US" sz="2200" u="sng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隨意指定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；</a:t>
            </a:r>
            <a:r>
              <a:rPr lang="zh-TW" altLang="en-US" sz="22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同一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</a:t>
            </a:r>
            <a:r>
              <a:rPr lang="zh-TW" altLang="en-US" sz="2200" u="sng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重複使用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時，新內容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物件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會取代舊內容</a:t>
            </a:r>
            <a:endParaRPr lang="en-US" altLang="zh-TW" sz="22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運算的結果可以存回同一名稱，也可以存到一個新名稱裡面；所謂</a:t>
            </a:r>
            <a:r>
              <a:rPr lang="zh-TW" altLang="en-US" sz="22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程式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，就是一系列使用運算式定義新物件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，或改變舊物件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內容</a:t>
            </a:r>
            <a:r>
              <a:rPr lang="en-US" altLang="zh-TW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22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的過程</a:t>
            </a:r>
            <a:endParaRPr lang="en-US" altLang="zh-TW" sz="22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30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4056"/>
            <a:ext cx="10972800" cy="980728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accent5">
                    <a:lumMod val="75000"/>
                  </a:schemeClr>
                </a:solidFill>
              </a:rPr>
              <a:t>資料物件的屬性</a:t>
            </a:r>
            <a:r>
              <a:rPr lang="en-US" altLang="zh-TW" sz="4400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altLang="zh-TW" sz="4000" dirty="0" smtClean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Data Objects</a:t>
            </a:r>
            <a:r>
              <a:rPr lang="zh-TW" altLang="en-US" sz="4000" dirty="0" smtClean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TW" sz="4000" dirty="0" smtClean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Attributes</a:t>
            </a:r>
            <a:endParaRPr lang="en-US" sz="4000" dirty="0">
              <a:solidFill>
                <a:schemeClr val="accent5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75163" y="18448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+mj-ea"/>
                <a:ea typeface="+mj-ea"/>
              </a:rPr>
              <a:t>名稱</a:t>
            </a:r>
            <a:endParaRPr lang="en-US" sz="2800" dirty="0" smtClean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721" y="2949725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資料</a:t>
            </a:r>
            <a:endParaRPr lang="en-US" altLang="zh-TW" sz="28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r>
              <a:rPr lang="zh-TW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結構</a:t>
            </a:r>
            <a:endParaRPr lang="en-US" sz="28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42493" y="2735198"/>
            <a:ext cx="1368152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物件</a:t>
            </a:r>
            <a:endParaRPr 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0" name="直線單箭頭接點 29"/>
          <p:cNvCxnSpPr>
            <a:stCxn id="28" idx="0"/>
          </p:cNvCxnSpPr>
          <p:nvPr/>
        </p:nvCxnSpPr>
        <p:spPr>
          <a:xfrm flipV="1">
            <a:off x="2526569" y="2336830"/>
            <a:ext cx="0" cy="3983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8" idx="3"/>
          </p:cNvCxnSpPr>
          <p:nvPr/>
        </p:nvCxnSpPr>
        <p:spPr>
          <a:xfrm>
            <a:off x="3210645" y="3419274"/>
            <a:ext cx="39836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8" idx="2"/>
          </p:cNvCxnSpPr>
          <p:nvPr/>
        </p:nvCxnSpPr>
        <p:spPr>
          <a:xfrm>
            <a:off x="2526569" y="4103350"/>
            <a:ext cx="1157" cy="3983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8" idx="1"/>
          </p:cNvCxnSpPr>
          <p:nvPr/>
        </p:nvCxnSpPr>
        <p:spPr>
          <a:xfrm flipH="1">
            <a:off x="1444125" y="3419274"/>
            <a:ext cx="39836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624587" y="294744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00B0F0"/>
                </a:solidFill>
                <a:latin typeface="+mj-ea"/>
                <a:ea typeface="+mj-ea"/>
              </a:rPr>
              <a:t>資料</a:t>
            </a:r>
            <a:endParaRPr lang="en-US" altLang="zh-TW" sz="2800" dirty="0" smtClean="0">
              <a:solidFill>
                <a:srgbClr val="00B0F0"/>
              </a:solidFill>
              <a:latin typeface="+mj-ea"/>
              <a:ea typeface="+mj-ea"/>
            </a:endParaRPr>
          </a:p>
          <a:p>
            <a:r>
              <a:rPr lang="zh-TW" altLang="en-US" sz="2800" dirty="0" smtClean="0">
                <a:solidFill>
                  <a:srgbClr val="00B0F0"/>
                </a:solidFill>
                <a:latin typeface="+mj-ea"/>
                <a:ea typeface="+mj-ea"/>
              </a:rPr>
              <a:t>種類</a:t>
            </a:r>
            <a:endParaRPr lang="en-US" sz="2800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254698" y="447050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+mj-ea"/>
                <a:ea typeface="+mj-ea"/>
              </a:rPr>
              <a:t>值</a:t>
            </a:r>
            <a:endParaRPr lang="en-US" sz="2800" dirty="0" smtClean="0">
              <a:latin typeface="+mj-ea"/>
              <a:ea typeface="+mj-ea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75429" y="184959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latin typeface="Arial Rounded MT Bold" panose="020F0704030504030204" pitchFamily="34" charset="0"/>
                <a:ea typeface="+mj-ea"/>
              </a:rPr>
              <a:t>Name</a:t>
            </a:r>
            <a:endParaRPr lang="en-US" sz="2800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015124" y="2949724"/>
            <a:ext cx="22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Data</a:t>
            </a:r>
          </a:p>
          <a:p>
            <a:pPr algn="r"/>
            <a:r>
              <a:rPr lang="en-US" altLang="zh-TW" sz="28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Structure</a:t>
            </a:r>
            <a:endParaRPr lang="en-US" sz="2800" dirty="0" smtClean="0">
              <a:solidFill>
                <a:srgbClr val="FF00FF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793443" y="2735198"/>
            <a:ext cx="1368152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</a:rPr>
              <a:t>Object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  <a:ea typeface="+mj-ea"/>
            </a:endParaRPr>
          </a:p>
        </p:txBody>
      </p:sp>
      <p:cxnSp>
        <p:nvCxnSpPr>
          <p:cNvPr id="43" name="直線單箭頭接點 42"/>
          <p:cNvCxnSpPr>
            <a:stCxn id="42" idx="0"/>
          </p:cNvCxnSpPr>
          <p:nvPr/>
        </p:nvCxnSpPr>
        <p:spPr>
          <a:xfrm flipV="1">
            <a:off x="8477519" y="2336830"/>
            <a:ext cx="0" cy="3983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9136115" y="3419274"/>
            <a:ext cx="7763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42" idx="2"/>
          </p:cNvCxnSpPr>
          <p:nvPr/>
        </p:nvCxnSpPr>
        <p:spPr>
          <a:xfrm>
            <a:off x="8477519" y="4103350"/>
            <a:ext cx="1157" cy="3983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176120" y="3419274"/>
            <a:ext cx="64157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821516" y="3157664"/>
            <a:ext cx="192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Data</a:t>
            </a:r>
            <a:r>
              <a:rPr lang="zh-TW" altLang="en-US" sz="28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 </a:t>
            </a:r>
            <a:r>
              <a:rPr lang="en-US" altLang="zh-TW" sz="28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Type</a:t>
            </a:r>
            <a:endParaRPr lang="en-US" sz="2800" dirty="0" smtClean="0">
              <a:solidFill>
                <a:srgbClr val="00B0F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900404" y="4501718"/>
            <a:ext cx="115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latin typeface="Arial Rounded MT Bold" panose="020F0704030504030204" pitchFamily="34" charset="0"/>
                <a:ea typeface="+mj-ea"/>
              </a:rPr>
              <a:t>Value</a:t>
            </a:r>
            <a:endParaRPr lang="en-US" sz="2800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0308" y="4261882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數值</a:t>
            </a:r>
            <a:endParaRPr lang="en-US" altLang="zh-TW" sz="2400" dirty="0" smtClean="0">
              <a:solidFill>
                <a:srgbClr val="00B0F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類別</a:t>
            </a:r>
            <a:endParaRPr lang="en-US" altLang="zh-TW" sz="2400" dirty="0" smtClean="0">
              <a:solidFill>
                <a:srgbClr val="00B0F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字串</a:t>
            </a:r>
            <a:endParaRPr lang="en-US" altLang="zh-TW" sz="2400" dirty="0" smtClean="0">
              <a:solidFill>
                <a:srgbClr val="00B0F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en-US" altLang="zh-TW" sz="2400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…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79376" y="4319374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向量</a:t>
            </a:r>
            <a:endParaRPr lang="en-US" altLang="zh-TW" sz="2400" dirty="0" smtClean="0">
              <a:solidFill>
                <a:srgbClr val="FF00FF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矩陣</a:t>
            </a:r>
            <a:endParaRPr lang="en-US" altLang="zh-TW" sz="2400" dirty="0" smtClean="0">
              <a:solidFill>
                <a:srgbClr val="FF00FF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資料框</a:t>
            </a:r>
            <a:endParaRPr lang="en-US" altLang="zh-TW" sz="2400" dirty="0" smtClean="0">
              <a:solidFill>
                <a:srgbClr val="FF00FF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en-US" altLang="zh-TW" sz="2400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…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675801" y="4261882"/>
            <a:ext cx="1788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vector</a:t>
            </a:r>
          </a:p>
          <a:p>
            <a:pPr algn="ctr"/>
            <a:r>
              <a:rPr lang="en-US" altLang="zh-TW" sz="2400" b="1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matrix</a:t>
            </a:r>
          </a:p>
          <a:p>
            <a:pPr algn="ctr"/>
            <a:r>
              <a:rPr lang="en-US" altLang="zh-TW" sz="2400" b="1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data frame</a:t>
            </a:r>
          </a:p>
          <a:p>
            <a:pPr algn="ctr"/>
            <a:r>
              <a:rPr lang="en-US" altLang="zh-TW" sz="2400" b="1" dirty="0" smtClean="0">
                <a:solidFill>
                  <a:srgbClr val="FF00FF"/>
                </a:solidFill>
                <a:latin typeface="Arial Rounded MT Bold" panose="020F0704030504030204" pitchFamily="34" charset="0"/>
                <a:ea typeface="+mj-ea"/>
              </a:rPr>
              <a:t>…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9627956" y="4208894"/>
            <a:ext cx="16472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numeric</a:t>
            </a:r>
          </a:p>
          <a:p>
            <a:pPr algn="ctr"/>
            <a:r>
              <a:rPr lang="en-US" altLang="zh-TW" sz="2400" b="1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Factor</a:t>
            </a:r>
          </a:p>
          <a:p>
            <a:pPr algn="ctr"/>
            <a:r>
              <a:rPr lang="en-US" altLang="zh-TW" sz="2400" b="1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character</a:t>
            </a:r>
          </a:p>
          <a:p>
            <a:pPr algn="ctr"/>
            <a:r>
              <a:rPr lang="en-US" altLang="zh-TW" sz="2400" b="1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logical</a:t>
            </a:r>
          </a:p>
          <a:p>
            <a:pPr algn="ctr"/>
            <a:r>
              <a:rPr lang="en-US" altLang="zh-TW" sz="2400" b="1" dirty="0" smtClean="0">
                <a:solidFill>
                  <a:srgbClr val="00B0F0"/>
                </a:solidFill>
                <a:latin typeface="Arial Rounded MT Bold" panose="020F0704030504030204" pitchFamily="34" charset="0"/>
                <a:ea typeface="+mj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78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0972800" cy="980728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accent5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主要資料種類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 - Data Type (Class)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351584" y="1556792"/>
            <a:ext cx="720080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integer :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整數</a:t>
            </a:r>
            <a:endParaRPr lang="en-US" altLang="zh-TW" sz="24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numeric :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實數</a:t>
            </a:r>
            <a:endParaRPr lang="en-US" altLang="zh-TW" sz="24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logical (</a:t>
            </a:r>
            <a:r>
              <a:rPr lang="en-US" altLang="zh-TW" sz="2400" dirty="0" err="1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boolean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/binary) :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邏輯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二元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character :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字串</a:t>
            </a:r>
            <a:endParaRPr lang="en-US" altLang="zh-TW" sz="24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Date/</a:t>
            </a:r>
            <a:r>
              <a:rPr lang="en-US" altLang="zh-TW" sz="2400" dirty="0" err="1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POXISct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 :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日期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時間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Factor : </a:t>
            </a:r>
            <a:r>
              <a:rPr lang="zh-TW" altLang="en-US" sz="2400" dirty="0" smtClean="0">
                <a:solidFill>
                  <a:srgbClr val="FF99FF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類別</a:t>
            </a:r>
            <a:endParaRPr lang="en-US" altLang="zh-TW" sz="2400" dirty="0">
              <a:solidFill>
                <a:srgbClr val="FF99FF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1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0972800" cy="980728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accent5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主要資料結構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 - Data Structures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23592" y="1556792"/>
            <a:ext cx="7200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值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scaler value)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：數值、類別、字串、日期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向量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(vector)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矩陣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matrix)</a:t>
            </a:r>
            <a:r>
              <a:rPr lang="zh-TW" altLang="en-US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資料框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data frame) </a:t>
            </a:r>
            <a:r>
              <a:rPr lang="zh-TW" altLang="en-US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序列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(list)</a:t>
            </a:r>
            <a:r>
              <a:rPr lang="zh-TW" altLang="en-US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多層次資料結構</a:t>
            </a:r>
            <a:endParaRPr lang="en-US" altLang="zh-TW" sz="24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endParaRPr lang="zh-TW" altLang="en-US" sz="24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82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9376" y="2420888"/>
            <a:ext cx="11089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 smtClean="0">
                <a:latin typeface="Arial Black" panose="020B0A04020102020204" pitchFamily="34" charset="0"/>
                <a:ea typeface="+mj-ea"/>
              </a:rPr>
              <a:t>課程首頁</a:t>
            </a:r>
            <a:endParaRPr lang="en-US" altLang="zh-TW" sz="6600" b="1" dirty="0" smtClean="0"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31504" y="3556949"/>
            <a:ext cx="9495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Arial Rounded MT Bold" panose="020F0704030504030204" pitchFamily="34" charset="0"/>
                <a:hlinkClick r:id="rId2"/>
              </a:rPr>
              <a:t>https://bap2.cm.nsysu.edu.tw/?page_id</a:t>
            </a:r>
            <a:r>
              <a:rPr lang="zh-TW" altLang="en-US" sz="3200" dirty="0" smtClean="0">
                <a:latin typeface="Arial Rounded MT Bold" panose="020F0704030504030204" pitchFamily="34" charset="0"/>
                <a:hlinkClick r:id="rId2"/>
              </a:rPr>
              <a:t>=</a:t>
            </a:r>
            <a:r>
              <a:rPr lang="en-US" altLang="zh-TW" sz="3200" dirty="0" smtClean="0">
                <a:latin typeface="Arial Rounded MT Bold" panose="020F0704030504030204" pitchFamily="34" charset="0"/>
                <a:hlinkClick r:id="rId2"/>
              </a:rPr>
              <a:t>5741</a:t>
            </a:r>
            <a:r>
              <a:rPr lang="zh-TW" altLang="en-US" sz="3200" dirty="0" smtClean="0">
                <a:latin typeface="Arial Rounded MT Bold" panose="020F0704030504030204" pitchFamily="34" charset="0"/>
              </a:rPr>
              <a:t> </a:t>
            </a:r>
            <a:endParaRPr lang="zh-TW" alt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1384" y="1772816"/>
            <a:ext cx="11089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600" dirty="0" smtClean="0">
                <a:latin typeface="Arial Black" panose="020B0A04020102020204" pitchFamily="34" charset="0"/>
                <a:ea typeface="+mj-ea"/>
              </a:rPr>
              <a:t>DataCamp</a:t>
            </a:r>
          </a:p>
          <a:p>
            <a:pPr algn="ctr">
              <a:lnSpc>
                <a:spcPct val="150000"/>
              </a:lnSpc>
            </a:pPr>
            <a:r>
              <a:rPr lang="zh-TW" altLang="en-US" sz="6600" dirty="0" smtClean="0">
                <a:latin typeface="Arial Black" panose="020B0A04020102020204" pitchFamily="34" charset="0"/>
                <a:ea typeface="+mj-ea"/>
              </a:rPr>
              <a:t>線上課程</a:t>
            </a:r>
            <a:endParaRPr lang="en-US" altLang="zh-TW" sz="6000" dirty="0" smtClean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57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404664"/>
            <a:ext cx="10972800" cy="980728"/>
          </a:xfrm>
        </p:spPr>
        <p:txBody>
          <a:bodyPr/>
          <a:lstStyle/>
          <a:p>
            <a:r>
              <a:rPr lang="en-US" sz="6000" b="1" dirty="0" smtClean="0">
                <a:latin typeface="Arial Black" panose="020B0A04020102020204" pitchFamily="34" charset="0"/>
              </a:rPr>
              <a:t>Introduction to R</a:t>
            </a:r>
            <a:endParaRPr 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11391038" y="6520260"/>
            <a:ext cx="7493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p.</a:t>
            </a:r>
            <a:fld id="{A493186D-DA06-45D1-A435-7E88F3AB1F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143340" y="6520260"/>
            <a:ext cx="2784309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商務資料分析 暑期課程 </a:t>
            </a:r>
            <a:r>
              <a:rPr lang="en-US" altLang="zh-TW" dirty="0" smtClean="0"/>
              <a:t>2017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31378" y="2425715"/>
            <a:ext cx="431614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資料結構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(class):</a:t>
            </a: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向量</a:t>
            </a:r>
            <a:r>
              <a:rPr lang="en-US" altLang="zh-TW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(vector)</a:t>
            </a: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矩陣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matrix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資料框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data frame) </a:t>
            </a: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序列</a:t>
            </a:r>
            <a:r>
              <a:rPr lang="en-US" altLang="zh-TW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(list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96000" y="2420888"/>
            <a:ext cx="4868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資料種類</a:t>
            </a:r>
            <a:r>
              <a:rPr lang="en-US" altLang="zh-TW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(type):</a:t>
            </a:r>
            <a:endParaRPr lang="zh-TW" altLang="en-US" sz="28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數值：整數、實數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文字、字串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類別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815975" lvl="1" indent="-358775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日期、</a:t>
            </a:r>
            <a:r>
              <a:rPr lang="zh-TW" altLang="en-US" sz="28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時間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9104" y="1417286"/>
            <a:ext cx="8763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  <a:hlinkClick r:id="rId2"/>
              </a:rPr>
              <a:t>https://</a:t>
            </a:r>
            <a:r>
              <a:rPr lang="en-US" altLang="zh-TW" sz="2400" dirty="0" smtClean="0">
                <a:latin typeface="Arial Rounded MT Bold" panose="020F0704030504030204" pitchFamily="34" charset="0"/>
                <a:hlinkClick r:id="rId2"/>
              </a:rPr>
              <a:t>www.datacamp.com/courses/free-introduction-to-r</a:t>
            </a:r>
            <a:r>
              <a:rPr lang="en-US" altLang="zh-TW" sz="2400" dirty="0" smtClean="0">
                <a:latin typeface="Arial Rounded MT Bold" panose="020F0704030504030204" pitchFamily="34" charset="0"/>
              </a:rPr>
              <a:t> 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18054" y="3429000"/>
            <a:ext cx="293839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統計量：</a:t>
            </a:r>
            <a:endParaRPr lang="en-US" altLang="zh-TW" sz="2000" dirty="0" smtClean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加總：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sum(x)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平均：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mean(x</a:t>
            </a: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最大：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min(x</a:t>
            </a: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最</a:t>
            </a:r>
            <a:r>
              <a:rPr lang="zh-TW" altLang="en-US" sz="2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小</a:t>
            </a: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max(x)</a:t>
            </a:r>
            <a:endParaRPr lang="en-US" altLang="zh-TW" sz="2000" dirty="0">
              <a:solidFill>
                <a:srgbClr val="0070C0"/>
              </a:solidFill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03512" y="620688"/>
            <a:ext cx="873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R</a:t>
            </a:r>
            <a:r>
              <a:rPr lang="zh-TW" altLang="en-US" sz="44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4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簡單運算功能</a:t>
            </a:r>
            <a:r>
              <a:rPr lang="en-US" altLang="zh-TW" sz="4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sz="4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4400" b="1" dirty="0" smtClean="0">
                <a:solidFill>
                  <a:schemeClr val="tx2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function</a:t>
            </a:r>
            <a:r>
              <a:rPr lang="en-US" altLang="zh-TW" sz="4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4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18055" y="1772816"/>
            <a:ext cx="432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數學運算： </a:t>
            </a:r>
            <a:endParaRPr lang="en-US" altLang="zh-TW" sz="2000" dirty="0" smtClean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'+', '-', '*', '/', '^'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log(x), </a:t>
            </a:r>
            <a:r>
              <a:rPr lang="en-US" altLang="zh-TW" sz="2000" dirty="0" err="1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sqrt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(x), …</a:t>
            </a:r>
          </a:p>
        </p:txBody>
      </p:sp>
      <p:sp>
        <p:nvSpPr>
          <p:cNvPr id="18" name="矩形 17"/>
          <p:cNvSpPr/>
          <p:nvPr/>
        </p:nvSpPr>
        <p:spPr>
          <a:xfrm>
            <a:off x="5663952" y="1767006"/>
            <a:ext cx="489654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排序</a:t>
            </a:r>
            <a:r>
              <a:rPr lang="zh-TW" altLang="en-US" sz="2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功能</a:t>
            </a: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</a:t>
            </a:r>
            <a:endParaRPr lang="en-US" altLang="zh-TW" sz="2000" dirty="0" smtClean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排序：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sort(x)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次序：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order(x</a:t>
            </a: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最大</a:t>
            </a:r>
            <a:r>
              <a:rPr lang="zh-TW" altLang="en-US" sz="2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位置</a:t>
            </a: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 </a:t>
            </a:r>
            <a:r>
              <a:rPr lang="en-US" altLang="zh-TW" sz="2000" dirty="0" err="1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which.min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(x</a:t>
            </a: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最小</a:t>
            </a:r>
            <a:r>
              <a:rPr lang="zh-TW" altLang="en-US" sz="2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位置</a:t>
            </a: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： </a:t>
            </a:r>
            <a:r>
              <a:rPr lang="en-US" altLang="zh-TW" sz="2000" dirty="0" err="1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which.max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(x)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資料頭部：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head(x</a:t>
            </a: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)</a:t>
            </a:r>
          </a:p>
          <a:p>
            <a:pPr marL="723900" lvl="1" indent="-266700">
              <a:lnSpc>
                <a:spcPct val="150000"/>
              </a:lnSpc>
              <a:buClr>
                <a:srgbClr val="A86ED4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資料</a:t>
            </a:r>
            <a:r>
              <a:rPr lang="zh-TW" altLang="en-US" sz="2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尾</a:t>
            </a:r>
            <a:r>
              <a:rPr lang="zh-TW" altLang="en-US" sz="2000" dirty="0" smtClean="0">
                <a:latin typeface="Arial Rounded MT Bold" panose="020F0704030504030204" pitchFamily="34" charset="0"/>
                <a:ea typeface="標楷體" panose="03000509000000000000" pitchFamily="65" charset="-120"/>
              </a:rPr>
              <a:t>部： </a:t>
            </a:r>
            <a:r>
              <a:rPr lang="en-US" altLang="zh-TW" sz="2000" dirty="0" smtClean="0">
                <a:solidFill>
                  <a:srgbClr val="0070C0"/>
                </a:solidFill>
                <a:latin typeface="Consolas" panose="020B0609020204030204" pitchFamily="49" charset="0"/>
                <a:ea typeface="標楷體" panose="03000509000000000000" pitchFamily="65" charset="-120"/>
              </a:rPr>
              <a:t>tail(x)</a:t>
            </a:r>
            <a:endParaRPr lang="en-US" altLang="zh-TW" sz="2000" dirty="0">
              <a:solidFill>
                <a:srgbClr val="0070C0"/>
              </a:solidFill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59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332656"/>
            <a:ext cx="3312368" cy="561268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3600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入門線上學習資源</a:t>
            </a:r>
            <a:endParaRPr lang="en-US" sz="2000" b="1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79" y="332656"/>
            <a:ext cx="6669433" cy="56126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26553" y="6076666"/>
            <a:ext cx="5886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Arial Rounded MT Bold" panose="020F0704030504030204" pitchFamily="34" charset="0"/>
                <a:hlinkClick r:id="rId3"/>
              </a:rPr>
              <a:t>https://</a:t>
            </a:r>
            <a:r>
              <a:rPr lang="en-US" altLang="zh-TW" sz="1600" dirty="0" smtClean="0">
                <a:latin typeface="Arial Rounded MT Bold" panose="020F0704030504030204" pitchFamily="34" charset="0"/>
                <a:hlinkClick r:id="rId3"/>
              </a:rPr>
              <a:t>www.statmethods.net/management/functions.html</a:t>
            </a:r>
            <a:r>
              <a:rPr lang="en-US" altLang="zh-TW" sz="1600" dirty="0" smtClean="0">
                <a:latin typeface="Arial Rounded MT Bold" panose="020F0704030504030204" pitchFamily="34" charset="0"/>
              </a:rPr>
              <a:t> </a:t>
            </a:r>
            <a:endParaRPr lang="zh-TW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1412777"/>
            <a:ext cx="101531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{</a:t>
            </a:r>
            <a:r>
              <a:rPr lang="zh-TW" altLang="en-US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物件</a:t>
            </a:r>
            <a:r>
              <a:rPr lang="en-US" altLang="zh-TW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(object), </a:t>
            </a:r>
            <a:r>
              <a:rPr lang="zh-TW" altLang="en-US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運算符號</a:t>
            </a:r>
            <a:r>
              <a:rPr lang="en-US" altLang="zh-TW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(operator), </a:t>
            </a:r>
            <a:r>
              <a:rPr lang="zh-TW" altLang="en-US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功能函數</a:t>
            </a:r>
            <a:r>
              <a:rPr lang="en-US" altLang="zh-TW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(function)}</a:t>
            </a:r>
          </a:p>
          <a:p>
            <a:pPr marL="449263" indent="-44926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>
                <a:latin typeface="Consolas" panose="020B0609020204030204" pitchFamily="49" charset="0"/>
                <a:ea typeface="標楷體" panose="03000509000000000000" pitchFamily="65" charset="-120"/>
              </a:rPr>
              <a:t>功能函數</a:t>
            </a:r>
            <a:r>
              <a:rPr lang="en-US" altLang="zh-TW" sz="2400" dirty="0">
                <a:latin typeface="Consolas" panose="020B0609020204030204" pitchFamily="49" charset="0"/>
                <a:ea typeface="標楷體" panose="03000509000000000000" pitchFamily="65" charset="-120"/>
              </a:rPr>
              <a:t>(function</a:t>
            </a:r>
            <a:r>
              <a:rPr lang="en-US" altLang="zh-TW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):</a:t>
            </a:r>
          </a:p>
          <a:p>
            <a:pPr marL="906463" lvl="1" indent="-44926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參數：位置、預測值</a:t>
            </a:r>
            <a:endParaRPr lang="en-US" altLang="zh-TW" sz="2400" dirty="0" smtClean="0">
              <a:latin typeface="Consolas" panose="020B0609020204030204" pitchFamily="49" charset="0"/>
              <a:ea typeface="標楷體" panose="03000509000000000000" pitchFamily="65" charset="-120"/>
            </a:endParaRPr>
          </a:p>
          <a:p>
            <a:pPr marL="906463" lvl="1" indent="-44926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latin typeface="Consolas" panose="020B0609020204030204" pitchFamily="49" charset="0"/>
                <a:ea typeface="標楷體" panose="03000509000000000000" pitchFamily="65" charset="-120"/>
              </a:rPr>
              <a:t>輔助輸入、線上說明</a:t>
            </a:r>
            <a:endParaRPr lang="en-US" altLang="zh-TW" sz="2400" dirty="0" smtClean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116341" y="58178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運算式</a:t>
            </a:r>
            <a:endParaRPr lang="en-US" altLang="zh-TW" sz="4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18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332656"/>
            <a:ext cx="10972800" cy="980728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accent5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資料索引與選取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31504" y="1340768"/>
            <a:ext cx="95050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數據名稱：</a:t>
            </a: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A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數據名稱 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[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索引</a:t>
            </a: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]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： 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A</a:t>
            </a: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[…, …] 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簡單索引： 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vx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[2], 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vx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[2:5]</a:t>
            </a: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空</a:t>
            </a:r>
            <a:r>
              <a:rPr lang="en-US" altLang="zh-TW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範圍</a:t>
            </a:r>
            <a:r>
              <a:rPr lang="en-US" altLang="zh-TW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索引： </a:t>
            </a: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mx[101:150,]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0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向量</a:t>
            </a:r>
            <a:r>
              <a:rPr lang="en-US" altLang="zh-TW" sz="20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次序</a:t>
            </a:r>
            <a:r>
              <a:rPr lang="en-US" altLang="zh-TW" sz="20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索引：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df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[, c(2:4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, 9, 12:15, 20)]</a:t>
            </a: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邏輯索引： 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df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 [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df$amount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 &gt; 500 &amp; </a:t>
            </a:r>
            <a:r>
              <a:rPr lang="en-US" altLang="zh-TW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df$qty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 == 6, c(2:4)]</a:t>
            </a:r>
          </a:p>
          <a:p>
            <a:pPr marL="815975" lvl="1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名稱索引： </a:t>
            </a:r>
            <a:r>
              <a:rPr lang="en-US" altLang="zh-TW" sz="20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df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[ , c(“col2”, “col5”)]</a:t>
            </a:r>
          </a:p>
          <a:p>
            <a:pPr marL="358775" indent="-358775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$  + </a:t>
            </a:r>
            <a:r>
              <a:rPr lang="zh-TW" altLang="en-US" sz="24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子結構名稱：</a:t>
            </a:r>
            <a:r>
              <a:rPr lang="en-US" altLang="zh-TW" sz="20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Courier New" panose="02070309020205020404" pitchFamily="49" charset="0"/>
              </a:rPr>
              <a:t>data_frame$col_name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endParaRPr lang="zh-TW" altLang="en-US" sz="24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79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23392" y="2420888"/>
            <a:ext cx="11089232" cy="1451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600" b="1" dirty="0" smtClean="0">
                <a:latin typeface="Arial Black" panose="020B0A04020102020204" pitchFamily="34" charset="0"/>
                <a:ea typeface="+mj-ea"/>
              </a:rPr>
              <a:t>課程準備事項</a:t>
            </a:r>
            <a:endParaRPr lang="en-US" altLang="zh-TW" sz="6000" b="1" dirty="0" smtClean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26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87424"/>
            <a:ext cx="10959008" cy="9878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5400" b="1" dirty="0" smtClean="0">
                <a:solidFill>
                  <a:srgbClr val="7030A0"/>
                </a:solidFill>
              </a:rPr>
              <a:t>安裝軟體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7064" y="3429000"/>
            <a:ext cx="10019456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‍</a:t>
            </a:r>
            <a:r>
              <a:rPr lang="zh-TW" altLang="en-US" sz="28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☠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 </a:t>
            </a:r>
            <a:endParaRPr lang="en-US" altLang="zh-TW" sz="2400" b="1" dirty="0" smtClean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 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Windows: 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不要用 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one_drive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，</a:t>
            </a:r>
            <a:r>
              <a:rPr lang="zh-TW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也不要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將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R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軟體、資料或程式擺在</a:t>
            </a:r>
            <a:endParaRPr lang="en-US" altLang="zh-TW" sz="2400" b="1" dirty="0" smtClean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帶有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中文路徑名稱的檔案夾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如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 "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文件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"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、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"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桌面</a:t>
            </a:r>
            <a:r>
              <a:rPr lang="en-US" altLang="zh-TW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")</a:t>
            </a:r>
            <a:r>
              <a:rPr lang="zh-TW" alt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下面</a:t>
            </a:r>
            <a:endParaRPr lang="zh-TW" altLang="en-US" sz="1200" b="1" dirty="0" smtClean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57064" y="1386333"/>
            <a:ext cx="10664080" cy="1754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TW" sz="18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Please Install two pieces of software and bring you own computer to the classroom</a:t>
            </a:r>
            <a:r>
              <a:rPr lang="zh-TW" altLang="en-US" sz="18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：</a:t>
            </a:r>
            <a:endParaRPr lang="en-US" altLang="zh-TW" sz="1800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446088" indent="-446088"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base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 Black" panose="020B0A04020102020204" pitchFamily="34" charset="0"/>
                <a:hlinkClick r:id="rId2"/>
              </a:rPr>
              <a:t>https://cran.rstudio.com</a:t>
            </a: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  <a:hlinkClick r:id="rId2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US" altLang="zh-TW" sz="1600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446088" indent="-446088"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RStudio Desktop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 Black" panose="020B0A04020102020204" pitchFamily="34" charset="0"/>
                <a:hlinkClick r:id="rId3"/>
              </a:rPr>
              <a:t>https://posit.co/download/rstudio-desktop</a:t>
            </a:r>
            <a:r>
              <a:rPr lang="en-US" altLang="zh-TW" sz="2000" dirty="0" smtClean="0">
                <a:solidFill>
                  <a:schemeClr val="tx1"/>
                </a:solidFill>
                <a:latin typeface="Arial Black" panose="020B0A04020102020204" pitchFamily="34" charset="0"/>
                <a:hlinkClick r:id="rId3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US" altLang="zh-TW" sz="1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8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56" y="1602896"/>
            <a:ext cx="5115553" cy="4021596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609600" y="387423"/>
            <a:ext cx="10959008" cy="8813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TW" sz="4800" b="1" dirty="0" smtClean="0"/>
              <a:t>Base R Installation</a:t>
            </a:r>
            <a:endParaRPr lang="en-US" sz="4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15480" y="3717032"/>
            <a:ext cx="2327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+mj-ea"/>
              </a:rPr>
              <a:t>Uncheck Translations</a:t>
            </a:r>
            <a:endParaRPr lang="zh-TW" altLang="en-US" sz="1600" b="1" dirty="0" smtClean="0">
              <a:solidFill>
                <a:srgbClr val="FF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>
            <a:off x="3742784" y="3886309"/>
            <a:ext cx="1129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299656"/>
            <a:ext cx="10959008" cy="11693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400" b="1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Gmail &amp; DataCamp </a:t>
            </a:r>
            <a:r>
              <a:rPr lang="zh-TW" altLang="en-US" sz="4800" b="1" dirty="0" smtClean="0">
                <a:solidFill>
                  <a:srgbClr val="7030A0"/>
                </a:solidFill>
              </a:rPr>
              <a:t>帳號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484784"/>
            <a:ext cx="7920880" cy="46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32656"/>
            <a:ext cx="10225136" cy="61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DataCamp Certificate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1340768"/>
            <a:ext cx="747816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23392" y="2420888"/>
            <a:ext cx="11089232" cy="1451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600" b="1" dirty="0" smtClean="0">
                <a:latin typeface="Arial Black" panose="020B0A04020102020204" pitchFamily="34" charset="0"/>
                <a:ea typeface="+mj-ea"/>
              </a:rPr>
              <a:t>BACKUP</a:t>
            </a:r>
            <a:endParaRPr lang="en-US" altLang="zh-TW" sz="6000" b="1" dirty="0" smtClean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828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87423"/>
            <a:ext cx="10959008" cy="11693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7030A0"/>
                </a:solidFill>
              </a:rPr>
              <a:t>分組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9496" y="1457401"/>
            <a:ext cx="9001000" cy="3771799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50000"/>
              </a:lnSpc>
            </a:pPr>
            <a:r>
              <a:rPr lang="zh-TW" altLang="en-US" sz="2800" dirty="0" smtClean="0">
                <a:latin typeface="Arial Black" panose="020B0A04020102020204" pitchFamily="34" charset="0"/>
              </a:rPr>
              <a:t>依據期初問卷</a:t>
            </a:r>
            <a:endParaRPr lang="en-US" altLang="zh-TW" sz="2800" dirty="0" smtClean="0">
              <a:latin typeface="Arial Black" panose="020B0A04020102020204" pitchFamily="34" charset="0"/>
            </a:endParaRPr>
          </a:p>
          <a:p>
            <a:pPr marL="446088" indent="-446088">
              <a:lnSpc>
                <a:spcPct val="150000"/>
              </a:lnSpc>
            </a:pPr>
            <a:r>
              <a:rPr lang="zh-TW" altLang="en-US" sz="2800" dirty="0" smtClean="0">
                <a:latin typeface="Arial Black" panose="020B0A04020102020204" pitchFamily="34" charset="0"/>
              </a:rPr>
              <a:t>跨系所組合</a:t>
            </a:r>
            <a:endParaRPr lang="en-US" altLang="zh-TW" sz="2800" dirty="0" smtClean="0">
              <a:latin typeface="Arial Black" panose="020B0A04020102020204" pitchFamily="34" charset="0"/>
            </a:endParaRPr>
          </a:p>
          <a:p>
            <a:pPr marL="446088" indent="-446088">
              <a:lnSpc>
                <a:spcPct val="150000"/>
              </a:lnSpc>
            </a:pPr>
            <a:r>
              <a:rPr lang="zh-TW" altLang="en-US" sz="2800" dirty="0" smtClean="0">
                <a:latin typeface="Arial Black" panose="020B0A04020102020204" pitchFamily="34" charset="0"/>
              </a:rPr>
              <a:t>每一組 </a:t>
            </a:r>
            <a:r>
              <a:rPr lang="en-US" altLang="zh-TW" sz="2800" dirty="0" smtClean="0">
                <a:latin typeface="Arial Black" panose="020B0A04020102020204" pitchFamily="34" charset="0"/>
              </a:rPr>
              <a:t>5 </a:t>
            </a:r>
            <a:r>
              <a:rPr lang="zh-TW" altLang="en-US" sz="2800" dirty="0" smtClean="0">
                <a:latin typeface="Arial Black" panose="020B0A04020102020204" pitchFamily="34" charset="0"/>
              </a:rPr>
              <a:t>人 </a:t>
            </a:r>
            <a:r>
              <a:rPr lang="en-US" altLang="zh-TW" sz="2800" dirty="0" smtClean="0">
                <a:latin typeface="Arial Black" panose="020B0A04020102020204" pitchFamily="34" charset="0"/>
              </a:rPr>
              <a:t>+ Guest</a:t>
            </a:r>
            <a:r>
              <a:rPr lang="zh-TW" altLang="en-US" sz="2800" dirty="0" smtClean="0">
                <a:latin typeface="Arial Black" panose="020B0A04020102020204" pitchFamily="34" charset="0"/>
              </a:rPr>
              <a:t> </a:t>
            </a:r>
            <a:r>
              <a:rPr lang="en-US" altLang="zh-TW" sz="2800" dirty="0" smtClean="0">
                <a:latin typeface="Arial Black" panose="020B0A04020102020204" pitchFamily="34" charset="0"/>
              </a:rPr>
              <a:t>(14</a:t>
            </a:r>
            <a:r>
              <a:rPr lang="zh-TW" altLang="en-US" sz="2800" dirty="0" smtClean="0">
                <a:latin typeface="Arial Black" panose="020B0A04020102020204" pitchFamily="34" charset="0"/>
              </a:rPr>
              <a:t>組</a:t>
            </a:r>
            <a:r>
              <a:rPr lang="en-US" altLang="zh-TW" sz="2800" dirty="0" smtClean="0">
                <a:latin typeface="Arial Black" panose="020B0A040201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3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87423"/>
            <a:ext cx="10959008" cy="11693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7030A0"/>
                </a:solidFill>
              </a:rPr>
              <a:t>互助學習時間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7064" y="1700808"/>
            <a:ext cx="10664080" cy="4176464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50000"/>
              </a:lnSpc>
            </a:pPr>
            <a:r>
              <a:rPr lang="zh-TW" altLang="en-US" dirty="0" smtClean="0">
                <a:latin typeface="Arial Black" panose="020B0A04020102020204" pitchFamily="34" charset="0"/>
              </a:rPr>
              <a:t>根據期初問卷選擇時段</a:t>
            </a:r>
            <a:endParaRPr lang="en-US" altLang="zh-TW" dirty="0" smtClean="0">
              <a:latin typeface="Arial Black" panose="020B0A04020102020204" pitchFamily="34" charset="0"/>
            </a:endParaRPr>
          </a:p>
          <a:p>
            <a:pPr marL="446088" indent="-446088">
              <a:lnSpc>
                <a:spcPct val="150000"/>
              </a:lnSpc>
            </a:pPr>
            <a:r>
              <a:rPr lang="zh-TW" altLang="en-US" dirty="0" smtClean="0">
                <a:latin typeface="Arial Black" panose="020B0A04020102020204" pitchFamily="34" charset="0"/>
              </a:rPr>
              <a:t>第一周互助學習時間</a:t>
            </a:r>
            <a:endParaRPr lang="en-US" altLang="zh-TW" dirty="0" smtClean="0">
              <a:latin typeface="Arial Black" panose="020B0A04020102020204" pitchFamily="34" charset="0"/>
            </a:endParaRPr>
          </a:p>
          <a:p>
            <a:pPr marL="446088" indent="-446088">
              <a:lnSpc>
                <a:spcPct val="250000"/>
              </a:lnSpc>
            </a:pPr>
            <a:endParaRPr lang="en-US" altLang="zh-TW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711624" y="396002"/>
            <a:ext cx="5907694" cy="81256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800" b="1" dirty="0" smtClean="0">
                <a:effectLst/>
                <a:latin typeface="+mj-ea"/>
              </a:rPr>
              <a:t>行銷資料分析流程</a:t>
            </a:r>
            <a:endParaRPr lang="en-US" altLang="zh-TW" sz="4800" b="1" dirty="0">
              <a:effectLst/>
              <a:latin typeface="+mj-ea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176120" y="1556792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選擇行銷重點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206998" y="3396834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設計行銷方案</a:t>
            </a:r>
            <a:endParaRPr lang="en-US" altLang="zh-TW" sz="2000" b="1" dirty="0" smtClean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206998" y="4316856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選擇行銷對象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206998" y="2476813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設定經營目標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176120" y="5236878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估計成本效益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647928" y="1556792"/>
            <a:ext cx="3786620" cy="1639541"/>
            <a:chOff x="2647928" y="1556792"/>
            <a:chExt cx="3786620" cy="1639541"/>
          </a:xfrm>
        </p:grpSpPr>
        <p:sp>
          <p:nvSpPr>
            <p:cNvPr id="3" name="五邊形 2"/>
            <p:cNvSpPr/>
            <p:nvPr/>
          </p:nvSpPr>
          <p:spPr>
            <a:xfrm>
              <a:off x="4994388" y="1556792"/>
              <a:ext cx="1440160" cy="750903"/>
            </a:xfrm>
            <a:prstGeom prst="homePlate">
              <a:avLst>
                <a:gd name="adj" fmla="val 40511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分群屬性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9" name="五邊形 8"/>
            <p:cNvSpPr/>
            <p:nvPr/>
          </p:nvSpPr>
          <p:spPr>
            <a:xfrm>
              <a:off x="4994388" y="2445430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群間動態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0" name="五邊形 9"/>
            <p:cNvSpPr/>
            <p:nvPr/>
          </p:nvSpPr>
          <p:spPr>
            <a:xfrm>
              <a:off x="3482220" y="1914212"/>
              <a:ext cx="1440160" cy="1008112"/>
            </a:xfrm>
            <a:prstGeom prst="homePlate">
              <a:avLst>
                <a:gd name="adj" fmla="val 37631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整體</a:t>
              </a:r>
              <a:endParaRPr lang="en-US" altLang="zh-TW" sz="2000" b="1" dirty="0" smtClean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  <a:p>
              <a:pPr algn="ctr"/>
              <a:r>
                <a:rPr lang="zh-TW" altLang="en-US" sz="2000" b="1" dirty="0" smtClean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結構趨勢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647928" y="1807844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sz="4400" dirty="0" smtClean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617032" y="3381534"/>
            <a:ext cx="2301934" cy="2523274"/>
            <a:chOff x="4617032" y="3381534"/>
            <a:chExt cx="2301934" cy="2523274"/>
          </a:xfrm>
        </p:grpSpPr>
        <p:sp>
          <p:nvSpPr>
            <p:cNvPr id="11" name="五邊形 10"/>
            <p:cNvSpPr/>
            <p:nvPr/>
          </p:nvSpPr>
          <p:spPr>
            <a:xfrm>
              <a:off x="5478806" y="3381534"/>
              <a:ext cx="1440160" cy="750903"/>
            </a:xfrm>
            <a:prstGeom prst="homePlate">
              <a:avLst>
                <a:gd name="adj" fmla="val 40511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回購機率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2" name="五邊形 11"/>
            <p:cNvSpPr/>
            <p:nvPr/>
          </p:nvSpPr>
          <p:spPr>
            <a:xfrm>
              <a:off x="5478806" y="4270172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預期獲利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3" name="五邊形 12"/>
            <p:cNvSpPr/>
            <p:nvPr/>
          </p:nvSpPr>
          <p:spPr>
            <a:xfrm>
              <a:off x="5478806" y="5153905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終生價值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617032" y="3632213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 smtClean="0">
                  <a:solidFill>
                    <a:srgbClr val="7030A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預測</a:t>
              </a:r>
              <a:endParaRPr lang="en-US" sz="4400" dirty="0" smtClean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9194613" y="4288890"/>
            <a:ext cx="2318258" cy="1637838"/>
            <a:chOff x="9194613" y="4288890"/>
            <a:chExt cx="2318258" cy="1637838"/>
          </a:xfrm>
        </p:grpSpPr>
        <p:sp>
          <p:nvSpPr>
            <p:cNvPr id="14" name="向左箭號 13"/>
            <p:cNvSpPr/>
            <p:nvPr/>
          </p:nvSpPr>
          <p:spPr>
            <a:xfrm>
              <a:off x="9194613" y="4288890"/>
              <a:ext cx="1456484" cy="730179"/>
            </a:xfrm>
            <a:prstGeom prst="leftArrow">
              <a:avLst>
                <a:gd name="adj1" fmla="val 100000"/>
                <a:gd name="adj2" fmla="val 42682"/>
              </a:avLst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0070C0"/>
                  </a:solidFill>
                  <a:latin typeface="Arial Black" panose="020B0A04020102020204" pitchFamily="34" charset="0"/>
                  <a:ea typeface="+mj-ea"/>
                </a:rPr>
                <a:t>市場模擬</a:t>
              </a:r>
              <a:endParaRPr lang="en-US" sz="2000" b="1" dirty="0">
                <a:ln w="0"/>
                <a:solidFill>
                  <a:srgbClr val="0070C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5" name="向左箭號 14"/>
            <p:cNvSpPr/>
            <p:nvPr/>
          </p:nvSpPr>
          <p:spPr>
            <a:xfrm>
              <a:off x="9194613" y="5196549"/>
              <a:ext cx="1456484" cy="730179"/>
            </a:xfrm>
            <a:prstGeom prst="leftArrow">
              <a:avLst>
                <a:gd name="adj1" fmla="val 100000"/>
                <a:gd name="adj2" fmla="val 42682"/>
              </a:avLst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2000" b="1" dirty="0" smtClean="0">
                  <a:ln w="0"/>
                  <a:solidFill>
                    <a:srgbClr val="0070C0"/>
                  </a:solidFill>
                  <a:latin typeface="Arial Black" panose="020B0A04020102020204" pitchFamily="34" charset="0"/>
                  <a:ea typeface="+mj-ea"/>
                </a:rPr>
                <a:t>策略優化</a:t>
              </a:r>
              <a:endParaRPr lang="en-US" sz="2000" b="1" dirty="0">
                <a:ln w="0"/>
                <a:solidFill>
                  <a:srgbClr val="0070C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651097" y="4496138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模擬</a:t>
              </a:r>
              <a:endParaRPr lang="en-US" sz="44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56" y="2178614"/>
            <a:ext cx="4611718" cy="3111450"/>
          </a:xfrm>
          <a:prstGeom prst="rect">
            <a:avLst/>
          </a:prstGeom>
        </p:spPr>
      </p:pic>
      <p:sp>
        <p:nvSpPr>
          <p:cNvPr id="21" name="向下箭號圖說文字 20"/>
          <p:cNvSpPr/>
          <p:nvPr/>
        </p:nvSpPr>
        <p:spPr>
          <a:xfrm>
            <a:off x="9444355" y="3072391"/>
            <a:ext cx="1234417" cy="1112875"/>
          </a:xfrm>
          <a:prstGeom prst="downArrowCallout">
            <a:avLst/>
          </a:prstGeom>
          <a:solidFill>
            <a:srgbClr val="FF00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3600" dirty="0" smtClean="0">
                <a:ln w="0"/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假設</a:t>
            </a:r>
            <a:endParaRPr lang="en-US" sz="2000" dirty="0">
              <a:ln w="0"/>
              <a:solidFill>
                <a:srgbClr val="FF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17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11175014" y="6520260"/>
            <a:ext cx="7493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p.</a:t>
            </a:r>
            <a:fld id="{A493186D-DA06-45D1-A435-7E88F3AB1F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19535" y="910461"/>
            <a:ext cx="781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5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中山管院商業資料分析頻道</a:t>
            </a:r>
            <a:endParaRPr lang="en-US" sz="3600" b="1" dirty="0" smtClean="0">
              <a:solidFill>
                <a:schemeClr val="accent5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657479"/>
            <a:ext cx="5979177" cy="39885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49408"/>
            <a:ext cx="2736304" cy="5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10972800" cy="980728"/>
          </a:xfrm>
        </p:spPr>
        <p:txBody>
          <a:bodyPr/>
          <a:lstStyle/>
          <a:p>
            <a:r>
              <a:rPr lang="zh-TW" altLang="en-US" sz="5400" b="1" dirty="0" smtClean="0">
                <a:latin typeface="+mj-ea"/>
              </a:rPr>
              <a:t>資料框整理技巧</a:t>
            </a:r>
            <a:endParaRPr lang="en-US" sz="5400" b="1" dirty="0">
              <a:latin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11391038" y="6520260"/>
            <a:ext cx="7493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p.</a:t>
            </a:r>
            <a:fld id="{A493186D-DA06-45D1-A435-7E88F3AB1F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143340" y="6520260"/>
            <a:ext cx="2784309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商務資料分析 暑期課程 </a:t>
            </a:r>
            <a:r>
              <a:rPr lang="en-US" altLang="zh-TW" dirty="0" smtClean="0"/>
              <a:t>2017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93646" y="1700808"/>
            <a:ext cx="43161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建立與探索資料框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欄與列的相關技巧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生成衍生變數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欄位聚合與數據轉置</a:t>
            </a:r>
            <a:endParaRPr lang="en-US" altLang="zh-TW" sz="2800" dirty="0" smtClean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358775" indent="-358775">
              <a:lnSpc>
                <a:spcPct val="150000"/>
              </a:lnSpc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sz="2800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聯結資料框</a:t>
            </a:r>
          </a:p>
        </p:txBody>
      </p:sp>
    </p:spTree>
    <p:extLst>
      <p:ext uri="{BB962C8B-B14F-4D97-AF65-F5344CB8AC3E}">
        <p14:creationId xmlns:p14="http://schemas.microsoft.com/office/powerpoint/2010/main" val="10630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07368" y="260648"/>
            <a:ext cx="10801350" cy="979488"/>
          </a:xfrm>
        </p:spPr>
        <p:txBody>
          <a:bodyPr/>
          <a:lstStyle/>
          <a:p>
            <a:r>
              <a:rPr lang="zh-TW" altLang="en-US" sz="5400" dirty="0">
                <a:solidFill>
                  <a:schemeClr val="tx1"/>
                </a:solidFill>
              </a:rPr>
              <a:t>數位</a:t>
            </a:r>
            <a:r>
              <a:rPr lang="zh-TW" altLang="en-US" sz="5400" dirty="0" smtClean="0">
                <a:solidFill>
                  <a:schemeClr val="tx1"/>
                </a:solidFill>
              </a:rPr>
              <a:t>轉型 </a:t>
            </a:r>
            <a:r>
              <a:rPr lang="zh-TW" altLang="en-US" sz="4000" dirty="0" smtClean="0">
                <a:solidFill>
                  <a:schemeClr val="tx1"/>
                </a:solidFill>
              </a:rPr>
              <a:t>與 </a:t>
            </a:r>
            <a:r>
              <a:rPr lang="zh-TW" altLang="en-US" sz="5400" dirty="0" smtClean="0">
                <a:solidFill>
                  <a:schemeClr val="tx1"/>
                </a:solidFill>
              </a:rPr>
              <a:t>數位科技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883" y="2924944"/>
            <a:ext cx="8594982" cy="38814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02651" y="1340768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+mj-ea"/>
              </a:rPr>
              <a:t>「</a:t>
            </a:r>
            <a:r>
              <a:rPr lang="zh-TW" altLang="en-US" sz="2400" dirty="0" smtClean="0">
                <a:latin typeface="+mj-ea"/>
                <a:ea typeface="+mj-ea"/>
              </a:rPr>
              <a:t>數位轉型</a:t>
            </a:r>
            <a:r>
              <a:rPr lang="zh-TW" altLang="en-US" sz="2400" dirty="0">
                <a:latin typeface="+mj-ea"/>
              </a:rPr>
              <a:t>」</a:t>
            </a:r>
            <a:r>
              <a:rPr lang="zh-TW" altLang="en-US" sz="2400" dirty="0" smtClean="0">
                <a:latin typeface="+mj-ea"/>
                <a:ea typeface="+mj-ea"/>
              </a:rPr>
              <a:t>就是利用「資料科學技術」來分析「大數據」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+mj-ea"/>
                <a:ea typeface="+mj-ea"/>
              </a:rPr>
              <a:t>利用</a:t>
            </a:r>
            <a:r>
              <a:rPr lang="zh-TW" altLang="en-US" sz="2400" dirty="0">
                <a:latin typeface="+mj-ea"/>
                <a:ea typeface="+mj-ea"/>
              </a:rPr>
              <a:t>分析的結果來設定策略、進行</a:t>
            </a:r>
            <a:r>
              <a:rPr lang="zh-TW" altLang="en-US" sz="2400" dirty="0" smtClean="0">
                <a:latin typeface="+mj-ea"/>
                <a:ea typeface="+mj-ea"/>
              </a:rPr>
              <a:t>決策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+mj-ea"/>
                <a:ea typeface="+mj-ea"/>
              </a:rPr>
              <a:t>為</a:t>
            </a:r>
            <a:r>
              <a:rPr lang="zh-TW" altLang="en-US" sz="2400" dirty="0">
                <a:latin typeface="+mj-ea"/>
                <a:ea typeface="+mj-ea"/>
              </a:rPr>
              <a:t>顧客創造更多價值，讓企業有更好的營業</a:t>
            </a:r>
            <a:r>
              <a:rPr lang="zh-TW" altLang="en-US" sz="2400" dirty="0" smtClean="0">
                <a:latin typeface="+mj-ea"/>
                <a:ea typeface="+mj-ea"/>
              </a:rPr>
              <a:t>績效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275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標楷體" panose="03000509000000000000" pitchFamily="65" charset="-120"/>
              </a:rPr>
              <a:t> </a:t>
            </a:r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490529" y="3587236"/>
            <a:ext cx="728269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模型</a:t>
            </a:r>
            <a:endParaRPr lang="en-US" altLang="zh-TW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490529" y="2592053"/>
            <a:ext cx="728269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模型</a:t>
            </a:r>
            <a:endParaRPr lang="en-US" altLang="zh-TW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7" name="五邊形 26"/>
          <p:cNvSpPr/>
          <p:nvPr/>
        </p:nvSpPr>
        <p:spPr>
          <a:xfrm flipV="1">
            <a:off x="1450508" y="2592052"/>
            <a:ext cx="864096" cy="1761094"/>
          </a:xfrm>
          <a:prstGeom prst="homePlate">
            <a:avLst>
              <a:gd name="adj" fmla="val 3004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521927" y="3289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ln w="0"/>
                <a:solidFill>
                  <a:schemeClr val="tx2"/>
                </a:solidFill>
                <a:latin typeface="Arial Black" panose="020B0A04020102020204" pitchFamily="34" charset="0"/>
                <a:ea typeface="+mj-ea"/>
              </a:rPr>
              <a:t>資料</a:t>
            </a:r>
            <a:endParaRPr lang="zh-TW" altLang="en-US" b="1" dirty="0">
              <a:ln w="0"/>
              <a:solidFill>
                <a:schemeClr val="tx2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33" name="五邊形 32"/>
          <p:cNvSpPr/>
          <p:nvPr/>
        </p:nvSpPr>
        <p:spPr>
          <a:xfrm flipV="1">
            <a:off x="3359696" y="2708695"/>
            <a:ext cx="1627107" cy="501216"/>
          </a:xfrm>
          <a:prstGeom prst="homePlate">
            <a:avLst>
              <a:gd name="adj" fmla="val 3994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36" name="五邊形 35"/>
          <p:cNvSpPr/>
          <p:nvPr/>
        </p:nvSpPr>
        <p:spPr>
          <a:xfrm flipV="1">
            <a:off x="3359696" y="3720044"/>
            <a:ext cx="1627107" cy="501215"/>
          </a:xfrm>
          <a:prstGeom prst="homePlate">
            <a:avLst>
              <a:gd name="adj" fmla="val 3994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359695" y="2775859"/>
            <a:ext cx="1396652" cy="36933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</a:rPr>
              <a:t>預測機率</a:t>
            </a:r>
            <a:endParaRPr lang="en-US" altLang="zh-TW" b="1" dirty="0">
              <a:solidFill>
                <a:schemeClr val="tx2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359695" y="3782575"/>
            <a:ext cx="1425353" cy="36933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</a:rPr>
              <a:t>預估數值</a:t>
            </a:r>
            <a:endParaRPr lang="en-US" altLang="zh-TW" b="1" dirty="0">
              <a:solidFill>
                <a:schemeClr val="tx2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32596" y="192644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</a:t>
            </a:r>
            <a:r>
              <a:rPr lang="zh-TW" altLang="en-US" sz="24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</a:t>
            </a:r>
            <a:r>
              <a:rPr lang="zh-TW" altLang="en-US" sz="2400" b="1" dirty="0" smtClean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591944" y="1268760"/>
            <a:ext cx="5156336" cy="4781105"/>
            <a:chOff x="4900104" y="1548540"/>
            <a:chExt cx="5156336" cy="4781105"/>
          </a:xfrm>
        </p:grpSpPr>
        <p:sp>
          <p:nvSpPr>
            <p:cNvPr id="17" name="圓角矩形 16"/>
            <p:cNvSpPr/>
            <p:nvPr/>
          </p:nvSpPr>
          <p:spPr>
            <a:xfrm>
              <a:off x="4900104" y="2776759"/>
              <a:ext cx="3131372" cy="18093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r>
                <a:rPr lang="zh-TW" altLang="en-US" b="1" dirty="0" smtClean="0">
                  <a:ln w="0"/>
                  <a:solidFill>
                    <a:schemeClr val="accent5"/>
                  </a:solidFill>
                  <a:latin typeface="Arial Black" panose="020B0A04020102020204" pitchFamily="34" charset="0"/>
                  <a:ea typeface="+mj-ea"/>
                </a:rPr>
                <a:t>市場模擬</a:t>
              </a:r>
              <a:endParaRPr lang="en-US" altLang="zh-TW" b="1" dirty="0" smtClean="0">
                <a:ln w="0"/>
                <a:solidFill>
                  <a:schemeClr val="accent5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218393" y="4509120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635446" y="4509120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25" name="五邊形 24"/>
            <p:cNvSpPr/>
            <p:nvPr/>
          </p:nvSpPr>
          <p:spPr>
            <a:xfrm rot="5400000" flipV="1">
              <a:off x="6105752" y="3809122"/>
              <a:ext cx="720079" cy="3131372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900105" y="5147900"/>
              <a:ext cx="313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方案選擇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+</a:t>
              </a:r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 資源</a:t>
              </a:r>
              <a:r>
                <a:rPr lang="zh-TW" altLang="en-US" b="1" dirty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分配</a:t>
              </a:r>
              <a:endParaRPr lang="zh-TW" altLang="en-US" b="1" dirty="0" smtClean="0">
                <a:solidFill>
                  <a:schemeClr val="accent5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29" name="五邊形 28"/>
            <p:cNvSpPr/>
            <p:nvPr/>
          </p:nvSpPr>
          <p:spPr>
            <a:xfrm flipH="1" flipV="1">
              <a:off x="7985966" y="2809781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129982" y="29416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競爭狀況</a:t>
              </a:r>
            </a:p>
          </p:txBody>
        </p:sp>
        <p:sp>
          <p:nvSpPr>
            <p:cNvPr id="30" name="五邊形 29"/>
            <p:cNvSpPr/>
            <p:nvPr/>
          </p:nvSpPr>
          <p:spPr>
            <a:xfrm flipH="1" flipV="1">
              <a:off x="7996448" y="3953015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129982" y="408489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總體經濟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502442" y="2731178"/>
              <a:ext cx="553998" cy="19005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商業情境假設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511196" y="586798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執行效率優化</a:t>
              </a:r>
            </a:p>
          </p:txBody>
        </p:sp>
        <p:pic>
          <p:nvPicPr>
            <p:cNvPr id="32" name="Picture 4" descr="Gears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585" y="3209596"/>
              <a:ext cx="1678545" cy="12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五邊形 1"/>
            <p:cNvSpPr/>
            <p:nvPr/>
          </p:nvSpPr>
          <p:spPr>
            <a:xfrm rot="5400000" flipV="1">
              <a:off x="5412352" y="1973271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218394" y="2274349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方案一</a:t>
              </a:r>
            </a:p>
          </p:txBody>
        </p:sp>
        <p:sp>
          <p:nvSpPr>
            <p:cNvPr id="13" name="五邊形 12"/>
            <p:cNvSpPr/>
            <p:nvPr/>
          </p:nvSpPr>
          <p:spPr>
            <a:xfrm rot="5400000" flipV="1">
              <a:off x="6829405" y="1973271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635447" y="2274349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accent5"/>
                  </a:solidFill>
                  <a:latin typeface="Arial Rounded MT Bold" panose="020F0704030504030204" pitchFamily="34" charset="0"/>
                  <a:ea typeface="+mj-ea"/>
                </a:rPr>
                <a:t>方案二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450127" y="15485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作業</a:t>
              </a:r>
              <a:r>
                <a:rPr lang="zh-TW" altLang="en-US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規劃設計</a:t>
              </a: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741310" y="407428"/>
            <a:ext cx="4801314" cy="1200329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ea typeface="+mj-ea"/>
              </a:rPr>
              <a:t>對數位轉型</a:t>
            </a:r>
            <a:endParaRPr lang="zh-TW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670443" y="496497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並不充分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1160676" y="2242212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ea typeface="+mj-ea"/>
              </a:defRPr>
            </a:lvl1pPr>
          </a:lstStyle>
          <a:p>
            <a:pPr algn="ctr"/>
            <a:r>
              <a:rPr lang="zh-TW" alt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先進的</a:t>
            </a:r>
            <a:r>
              <a:rPr lang="zh-TW" altLang="en-US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資料</a:t>
            </a:r>
            <a:endParaRPr lang="en-US" altLang="zh-TW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TW" altLang="en-US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科學技術</a:t>
            </a:r>
            <a:endParaRPr lang="zh-TW" altLang="en-US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09832" y="4950078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、也不必要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822796" y="2247496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ea typeface="+mj-ea"/>
              </a:rPr>
              <a:t>會寫程式</a:t>
            </a:r>
            <a:endParaRPr lang="en-US" altLang="zh-TW" sz="7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  <a:ea typeface="+mj-ea"/>
            </a:endParaRPr>
          </a:p>
          <a:p>
            <a:r>
              <a:rPr lang="zh-TW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ea typeface="+mj-ea"/>
              </a:rPr>
              <a:t>的經理人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2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34" grpId="0"/>
      <p:bldP spid="35" grpId="0"/>
    </p:bldLst>
  </p:timing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75520" y="3573016"/>
            <a:ext cx="7801149" cy="119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互動式資料物件運算環境</a:t>
            </a:r>
            <a:endParaRPr lang="en-US" sz="5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Picture 10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18" y="1052736"/>
            <a:ext cx="3168352" cy="18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456973" y="2852936"/>
            <a:ext cx="2652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Arial Rounded MT Bold" panose="020F0704030504030204" pitchFamily="34" charset="0"/>
                <a:ea typeface="+mj-ea"/>
              </a:rPr>
              <a:t>程式語言 </a:t>
            </a:r>
            <a:endParaRPr lang="en-US" altLang="zh-TW" sz="2800" dirty="0" smtClean="0">
              <a:latin typeface="Arial Rounded MT Bold" panose="020F0704030504030204" pitchFamily="34" charset="0"/>
              <a:ea typeface="+mj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Arial Rounded MT Bold" panose="020F0704030504030204" pitchFamily="34" charset="0"/>
                <a:ea typeface="+mj-ea"/>
              </a:rPr>
              <a:t>機率統計</a:t>
            </a:r>
            <a:endParaRPr lang="en-US" altLang="zh-TW" sz="2800" dirty="0" smtClean="0">
              <a:latin typeface="Arial Rounded MT Bold" panose="020F0704030504030204" pitchFamily="34" charset="0"/>
              <a:ea typeface="+mj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Arial Rounded MT Bold" panose="020F0704030504030204" pitchFamily="34" charset="0"/>
                <a:ea typeface="+mj-ea"/>
              </a:rPr>
              <a:t>商務應用</a:t>
            </a:r>
            <a:endParaRPr lang="en-US" altLang="zh-TW" sz="2800" dirty="0" smtClean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961" y="2027701"/>
            <a:ext cx="4831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Arial Rounded MT Bold" panose="020F0704030504030204" pitchFamily="34" charset="0"/>
                <a:hlinkClick r:id="rId2"/>
              </a:rPr>
              <a:t>https://bap2.cm.nsysu.edu.tw/?page_id</a:t>
            </a:r>
            <a:r>
              <a:rPr lang="zh-TW" altLang="en-US" sz="1600" dirty="0" smtClean="0">
                <a:latin typeface="Arial Rounded MT Bold" panose="020F0704030504030204" pitchFamily="34" charset="0"/>
                <a:hlinkClick r:id="rId2"/>
              </a:rPr>
              <a:t>=</a:t>
            </a:r>
            <a:r>
              <a:rPr lang="en-US" altLang="zh-TW" sz="1600" dirty="0" smtClean="0">
                <a:latin typeface="Arial Rounded MT Bold" panose="020F0704030504030204" pitchFamily="34" charset="0"/>
                <a:hlinkClick r:id="rId2"/>
              </a:rPr>
              <a:t>5741</a:t>
            </a:r>
            <a:r>
              <a:rPr lang="en-US" altLang="zh-TW" sz="1600" dirty="0" smtClean="0">
                <a:latin typeface="Arial Rounded MT Bold" panose="020F0704030504030204" pitchFamily="34" charset="0"/>
              </a:rPr>
              <a:t> </a:t>
            </a:r>
            <a:r>
              <a:rPr lang="zh-TW" altLang="en-US" sz="1600" dirty="0" smtClean="0">
                <a:latin typeface="Arial Rounded MT Bold" panose="020F0704030504030204" pitchFamily="34" charset="0"/>
              </a:rPr>
              <a:t> </a:t>
            </a:r>
            <a:endParaRPr lang="zh-TW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1092" y="1412148"/>
            <a:ext cx="48245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R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4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：商業分析實務</a:t>
            </a:r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348" y="548680"/>
            <a:ext cx="668983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792088"/>
          </a:xfrm>
        </p:spPr>
        <p:txBody>
          <a:bodyPr/>
          <a:lstStyle/>
          <a:p>
            <a:r>
              <a:rPr lang="zh-TW" altLang="en-US" sz="4800" b="1" dirty="0" smtClean="0"/>
              <a:t>課程進度規劃</a:t>
            </a:r>
            <a:endParaRPr lang="en-US" sz="4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124744"/>
            <a:ext cx="7372545" cy="52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5400" y="423535"/>
            <a:ext cx="1033388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2400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第一單元  課程簡介：</a:t>
            </a:r>
            <a:r>
              <a:rPr lang="zh-TW" altLang="en-US" sz="2400" dirty="0" smtClean="0">
                <a:solidFill>
                  <a:schemeClr val="accent1"/>
                </a:solidFill>
                <a:ea typeface="標楷體" panose="03000509000000000000" pitchFamily="65" charset="-120"/>
              </a:rPr>
              <a:t>商務資料分析</a:t>
            </a:r>
            <a:r>
              <a:rPr lang="zh-TW" altLang="en-US" sz="2400" dirty="0" smtClean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in R</a:t>
            </a:r>
            <a:endParaRPr lang="en-US" altLang="zh-TW" sz="2400" dirty="0" smtClean="0">
              <a:solidFill>
                <a:schemeClr val="accent1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algn="ctr">
              <a:spcAft>
                <a:spcPts val="600"/>
              </a:spcAft>
            </a:pPr>
            <a:r>
              <a:rPr lang="zh-TW" altLang="en-US" sz="4800" dirty="0" smtClean="0">
                <a:solidFill>
                  <a:schemeClr val="accent1"/>
                </a:solidFill>
                <a:latin typeface="+mj-lt"/>
                <a:ea typeface="標楷體" panose="03000509000000000000" pitchFamily="65" charset="-120"/>
              </a:rPr>
              <a:t>單元大綱 </a:t>
            </a:r>
            <a:endParaRPr lang="en-US" altLang="zh-TW" sz="4800" dirty="0" smtClean="0">
              <a:solidFill>
                <a:schemeClr val="accent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31504" y="1834946"/>
            <a:ext cx="41044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微學程、課程簡介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資料科學 </a:t>
            </a:r>
            <a:r>
              <a:rPr lang="en-US" altLang="zh-TW" sz="2000" dirty="0" smtClean="0">
                <a:latin typeface="Arial Black" panose="020B0A0402010202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</a:t>
            </a: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商業分析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為甚麼要學</a:t>
            </a:r>
            <a:r>
              <a:rPr lang="en-US" altLang="zh-TW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R</a:t>
            </a: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語言？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中山管院商業大數據平臺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R</a:t>
            </a: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語言簡介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作業：</a:t>
            </a:r>
            <a:r>
              <a:rPr lang="en-US" altLang="zh-TW" sz="2000" dirty="0" err="1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Datacamp</a:t>
            </a:r>
            <a:r>
              <a:rPr lang="en-US" altLang="zh-TW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線上課程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66FFFF"/>
              </a:buClr>
              <a:buFont typeface="Wingdings" panose="05000000000000000000" pitchFamily="2" charset="2"/>
              <a:buChar char="§"/>
            </a:pPr>
            <a:r>
              <a:rPr lang="en-US" altLang="zh-TW" sz="200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Introduction to R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84032" y="1834946"/>
            <a:ext cx="38884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課程準備：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我們的助教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期初問卷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線上資源帳號</a:t>
            </a:r>
            <a:endParaRPr lang="en-US" altLang="zh-TW" sz="2000" dirty="0" smtClean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互助學習時間安排</a:t>
            </a:r>
            <a:endParaRPr lang="en-US" altLang="zh-TW" sz="20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分組</a:t>
            </a:r>
          </a:p>
          <a:p>
            <a:pPr marL="800100" lvl="1" indent="-342900">
              <a:lnSpc>
                <a:spcPct val="150000"/>
              </a:lnSpc>
              <a:buClr>
                <a:srgbClr val="FF99FF"/>
              </a:buClr>
              <a:buFont typeface="Wingdings" panose="05000000000000000000" pitchFamily="2" charset="2"/>
              <a:buChar char="§"/>
            </a:pPr>
            <a:r>
              <a:rPr lang="zh-TW" altLang="en-US" sz="20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加退選</a:t>
            </a:r>
            <a:endParaRPr lang="en-US" altLang="zh-TW" sz="20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0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589558"/>
            <a:ext cx="4064070" cy="3683447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559496" y="1119196"/>
            <a:ext cx="4778725" cy="4469061"/>
            <a:chOff x="554994" y="1556792"/>
            <a:chExt cx="5390321" cy="48291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94" y="1556792"/>
              <a:ext cx="5390321" cy="482910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63752" y="4941168"/>
              <a:ext cx="1728192" cy="120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623392" y="180090"/>
            <a:ext cx="1120286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The Sexiest Job of the 21</a:t>
            </a:r>
            <a:r>
              <a:rPr lang="en-US" altLang="zh-TW" sz="4400" b="1" baseline="30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st</a:t>
            </a:r>
            <a:r>
              <a:rPr lang="en-US" altLang="zh-TW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 Century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702535" y="5517232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cs typeface="+mn-cs"/>
              </a:rPr>
              <a:t>Program + Statistics + Business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6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92" y="1379731"/>
            <a:ext cx="6802114" cy="3777461"/>
          </a:xfrm>
          <a:prstGeom prst="rect">
            <a:avLst/>
          </a:prstGeom>
        </p:spPr>
      </p:pic>
      <p:sp>
        <p:nvSpPr>
          <p:cNvPr id="21" name="向下箭號 20"/>
          <p:cNvSpPr/>
          <p:nvPr/>
        </p:nvSpPr>
        <p:spPr>
          <a:xfrm>
            <a:off x="7104112" y="4352762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Decision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7104112" y="3650684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Optimization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7104112" y="2948606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Simulation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7" name="向下箭號 16"/>
          <p:cNvSpPr/>
          <p:nvPr/>
        </p:nvSpPr>
        <p:spPr>
          <a:xfrm>
            <a:off x="7104112" y="2246528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Assumption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7104112" y="1544450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Prediction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623392" y="5472608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具有資料分析能力的專業經理人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623392" y="404664"/>
            <a:ext cx="10972800" cy="762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數位轉型的核心能力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35" name="向左箭號 34"/>
          <p:cNvSpPr/>
          <p:nvPr/>
        </p:nvSpPr>
        <p:spPr>
          <a:xfrm>
            <a:off x="9447014" y="1472442"/>
            <a:ext cx="2193602" cy="626106"/>
          </a:xfrm>
          <a:prstGeom prst="leftArrow">
            <a:avLst>
              <a:gd name="adj1" fmla="val 100000"/>
              <a:gd name="adj2" fmla="val 24674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Strategy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6" name="向左箭號 35"/>
          <p:cNvSpPr/>
          <p:nvPr/>
        </p:nvSpPr>
        <p:spPr>
          <a:xfrm>
            <a:off x="9447014" y="2202220"/>
            <a:ext cx="2193602" cy="626106"/>
          </a:xfrm>
          <a:prstGeom prst="leftArrow">
            <a:avLst>
              <a:gd name="adj1" fmla="val 100000"/>
              <a:gd name="adj2" fmla="val 2905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Marketing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9447014" y="2931999"/>
            <a:ext cx="2193602" cy="626106"/>
          </a:xfrm>
          <a:prstGeom prst="leftArrow">
            <a:avLst>
              <a:gd name="adj1" fmla="val 100000"/>
              <a:gd name="adj2" fmla="val 2905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Operation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8" name="向左箭號 37"/>
          <p:cNvSpPr/>
          <p:nvPr/>
        </p:nvSpPr>
        <p:spPr>
          <a:xfrm>
            <a:off x="9447014" y="3661778"/>
            <a:ext cx="2193602" cy="626106"/>
          </a:xfrm>
          <a:prstGeom prst="leftArrow">
            <a:avLst>
              <a:gd name="adj1" fmla="val 100000"/>
              <a:gd name="adj2" fmla="val 34897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Accounting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9" name="向左箭號 38"/>
          <p:cNvSpPr/>
          <p:nvPr/>
        </p:nvSpPr>
        <p:spPr>
          <a:xfrm>
            <a:off x="9447014" y="4391556"/>
            <a:ext cx="2193602" cy="626106"/>
          </a:xfrm>
          <a:prstGeom prst="leftArrow">
            <a:avLst>
              <a:gd name="adj1" fmla="val 100000"/>
              <a:gd name="adj2" fmla="val 31976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HR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3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8" grpId="0" animBg="1"/>
      <p:bldP spid="17" grpId="0" animBg="1"/>
      <p:bldP spid="3" grpId="0" animBg="1"/>
      <p:bldP spid="22" grpId="0"/>
      <p:bldP spid="23" grpId="0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2|4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2|4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高階主管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龍騰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8575">
          <a:solidFill>
            <a:schemeClr val="bg1">
              <a:lumMod val="6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latin typeface="Arial Rounded MT Bold" panose="020F0704030504030204" pitchFamily="34" charset="0"/>
            <a:ea typeface="+mj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37064</TotalTime>
  <Words>1432</Words>
  <Application>Microsoft Office PowerPoint</Application>
  <PresentationFormat>寬螢幕</PresentationFormat>
  <Paragraphs>343</Paragraphs>
  <Slides>49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7" baseType="lpstr">
      <vt:lpstr>FZShuTi</vt:lpstr>
      <vt:lpstr>Microsoft JhengHei</vt:lpstr>
      <vt:lpstr>Microsoft JhengHei</vt:lpstr>
      <vt:lpstr>微軟正黑體 Light</vt:lpstr>
      <vt:lpstr>新細明體</vt:lpstr>
      <vt:lpstr>標楷體</vt:lpstr>
      <vt:lpstr>Arial</vt:lpstr>
      <vt:lpstr>Arial Black</vt:lpstr>
      <vt:lpstr>Arial Rounded MT Bold</vt:lpstr>
      <vt:lpstr>Calibri</vt:lpstr>
      <vt:lpstr>Cambria</vt:lpstr>
      <vt:lpstr>Cambria Math</vt:lpstr>
      <vt:lpstr>Consolas</vt:lpstr>
      <vt:lpstr>Courier New</vt:lpstr>
      <vt:lpstr>Maiandra GD</vt:lpstr>
      <vt:lpstr>Times New Roman</vt:lpstr>
      <vt:lpstr>Wingdings</vt:lpstr>
      <vt:lpstr>高階主管</vt:lpstr>
      <vt:lpstr>課程準備事項</vt:lpstr>
      <vt:lpstr>PowerPoint 簡報</vt:lpstr>
      <vt:lpstr>PowerPoint 簡報</vt:lpstr>
      <vt:lpstr>PowerPoint 簡報</vt:lpstr>
      <vt:lpstr>PowerPoint 簡報</vt:lpstr>
      <vt:lpstr>課程進度規劃</vt:lpstr>
      <vt:lpstr>PowerPoint 簡報</vt:lpstr>
      <vt:lpstr>PowerPoint 簡報</vt:lpstr>
      <vt:lpstr>PowerPoint 簡報</vt:lpstr>
      <vt:lpstr>PowerPoint 簡報</vt:lpstr>
      <vt:lpstr>分析  模型    模擬  決策</vt:lpstr>
      <vt:lpstr>PowerPoint 簡報</vt:lpstr>
      <vt:lpstr>PowerPoint 簡報</vt:lpstr>
      <vt:lpstr>PowerPoint 簡報</vt:lpstr>
      <vt:lpstr>PowerPoint 簡報</vt:lpstr>
      <vt:lpstr>Why Learning R</vt:lpstr>
      <vt:lpstr>R: as a Bridge that Connect …</vt:lpstr>
      <vt:lpstr>中山管院 商業大數據平台</vt:lpstr>
      <vt:lpstr>商業大資料平臺網站</vt:lpstr>
      <vt:lpstr>PowerPoint 簡報</vt:lpstr>
      <vt:lpstr>PowerPoint 簡報</vt:lpstr>
      <vt:lpstr>R 基本軟體</vt:lpstr>
      <vt:lpstr>PowerPoint 簡報</vt:lpstr>
      <vt:lpstr>PowerPoint 簡報</vt:lpstr>
      <vt:lpstr>A Simple Example</vt:lpstr>
      <vt:lpstr>PowerPoint 簡報</vt:lpstr>
      <vt:lpstr>資料物件的屬性  Data Objects Attributes</vt:lpstr>
      <vt:lpstr>主要資料種類 - Data Type (Class)</vt:lpstr>
      <vt:lpstr>主要資料結構 - Data Structures</vt:lpstr>
      <vt:lpstr>PowerPoint 簡報</vt:lpstr>
      <vt:lpstr>Introduction to R</vt:lpstr>
      <vt:lpstr>PowerPoint 簡報</vt:lpstr>
      <vt:lpstr>入門線上學習資源</vt:lpstr>
      <vt:lpstr>PowerPoint 簡報</vt:lpstr>
      <vt:lpstr>資料索引與選取</vt:lpstr>
      <vt:lpstr>PowerPoint 簡報</vt:lpstr>
      <vt:lpstr>安裝軟體</vt:lpstr>
      <vt:lpstr>PowerPoint 簡報</vt:lpstr>
      <vt:lpstr>Gmail &amp; DataCamp 帳號</vt:lpstr>
      <vt:lpstr>DataCamp Certificate</vt:lpstr>
      <vt:lpstr>PowerPoint 簡報</vt:lpstr>
      <vt:lpstr>分組</vt:lpstr>
      <vt:lpstr>互助學習時間</vt:lpstr>
      <vt:lpstr>PowerPoint 簡報</vt:lpstr>
      <vt:lpstr>PowerPoint 簡報</vt:lpstr>
      <vt:lpstr>資料框整理技巧</vt:lpstr>
      <vt:lpstr>數位轉型 與 數位科技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adm</cp:lastModifiedBy>
  <cp:revision>1726</cp:revision>
  <cp:lastPrinted>2018-08-29T05:11:40Z</cp:lastPrinted>
  <dcterms:created xsi:type="dcterms:W3CDTF">2013-10-30T19:17:01Z</dcterms:created>
  <dcterms:modified xsi:type="dcterms:W3CDTF">2024-02-18T13:06:57Z</dcterms:modified>
</cp:coreProperties>
</file>